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2"/>
  </p:notesMasterIdLst>
  <p:sldIdLst>
    <p:sldId id="412" r:id="rId2"/>
    <p:sldId id="453" r:id="rId3"/>
    <p:sldId id="442" r:id="rId4"/>
    <p:sldId id="443" r:id="rId5"/>
    <p:sldId id="444" r:id="rId6"/>
    <p:sldId id="416" r:id="rId7"/>
    <p:sldId id="417" r:id="rId8"/>
    <p:sldId id="419" r:id="rId9"/>
    <p:sldId id="420" r:id="rId10"/>
    <p:sldId id="421" r:id="rId11"/>
    <p:sldId id="422" r:id="rId12"/>
    <p:sldId id="454" r:id="rId13"/>
    <p:sldId id="455" r:id="rId14"/>
    <p:sldId id="456" r:id="rId15"/>
    <p:sldId id="424" r:id="rId16"/>
    <p:sldId id="452" r:id="rId17"/>
    <p:sldId id="425" r:id="rId18"/>
    <p:sldId id="426" r:id="rId19"/>
    <p:sldId id="445" r:id="rId20"/>
    <p:sldId id="430" r:id="rId21"/>
    <p:sldId id="432" r:id="rId22"/>
    <p:sldId id="446" r:id="rId23"/>
    <p:sldId id="459" r:id="rId24"/>
    <p:sldId id="436" r:id="rId25"/>
    <p:sldId id="435" r:id="rId26"/>
    <p:sldId id="438" r:id="rId27"/>
    <p:sldId id="439" r:id="rId28"/>
    <p:sldId id="437" r:id="rId29"/>
    <p:sldId id="440" r:id="rId30"/>
    <p:sldId id="397" r:id="rId31"/>
    <p:sldId id="396" r:id="rId32"/>
    <p:sldId id="353" r:id="rId33"/>
    <p:sldId id="460" r:id="rId34"/>
    <p:sldId id="441" r:id="rId35"/>
    <p:sldId id="334" r:id="rId36"/>
    <p:sldId id="457" r:id="rId37"/>
    <p:sldId id="328" r:id="rId38"/>
    <p:sldId id="375" r:id="rId39"/>
    <p:sldId id="360" r:id="rId40"/>
    <p:sldId id="387" r:id="rId41"/>
    <p:sldId id="389" r:id="rId42"/>
    <p:sldId id="390" r:id="rId43"/>
    <p:sldId id="391" r:id="rId44"/>
    <p:sldId id="371" r:id="rId45"/>
    <p:sldId id="361" r:id="rId46"/>
    <p:sldId id="392" r:id="rId47"/>
    <p:sldId id="393" r:id="rId48"/>
    <p:sldId id="362" r:id="rId49"/>
    <p:sldId id="363" r:id="rId50"/>
    <p:sldId id="364" r:id="rId51"/>
    <p:sldId id="366" r:id="rId52"/>
    <p:sldId id="404" r:id="rId53"/>
    <p:sldId id="394" r:id="rId54"/>
    <p:sldId id="367" r:id="rId55"/>
    <p:sldId id="369" r:id="rId56"/>
    <p:sldId id="370" r:id="rId57"/>
    <p:sldId id="385" r:id="rId58"/>
    <p:sldId id="403" r:id="rId59"/>
    <p:sldId id="382" r:id="rId60"/>
    <p:sldId id="401" r:id="rId61"/>
    <p:sldId id="402" r:id="rId62"/>
    <p:sldId id="298" r:id="rId63"/>
    <p:sldId id="458" r:id="rId64"/>
    <p:sldId id="299" r:id="rId65"/>
    <p:sldId id="352" r:id="rId66"/>
    <p:sldId id="349" r:id="rId67"/>
    <p:sldId id="350" r:id="rId68"/>
    <p:sldId id="351" r:id="rId69"/>
    <p:sldId id="347" r:id="rId70"/>
    <p:sldId id="354" r:id="rId71"/>
    <p:sldId id="398" r:id="rId72"/>
    <p:sldId id="399" r:id="rId73"/>
    <p:sldId id="400" r:id="rId74"/>
    <p:sldId id="358" r:id="rId75"/>
    <p:sldId id="359" r:id="rId76"/>
    <p:sldId id="316" r:id="rId77"/>
    <p:sldId id="405" r:id="rId78"/>
    <p:sldId id="383" r:id="rId79"/>
    <p:sldId id="433" r:id="rId80"/>
    <p:sldId id="323" r:id="rId8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9E0047C-DF77-4D50-8407-6E3D95B1CFAF}">
          <p14:sldIdLst>
            <p14:sldId id="412"/>
            <p14:sldId id="453"/>
            <p14:sldId id="442"/>
            <p14:sldId id="443"/>
            <p14:sldId id="444"/>
            <p14:sldId id="416"/>
            <p14:sldId id="417"/>
            <p14:sldId id="419"/>
            <p14:sldId id="420"/>
            <p14:sldId id="421"/>
            <p14:sldId id="422"/>
            <p14:sldId id="454"/>
            <p14:sldId id="455"/>
            <p14:sldId id="456"/>
            <p14:sldId id="424"/>
            <p14:sldId id="452"/>
            <p14:sldId id="425"/>
            <p14:sldId id="426"/>
            <p14:sldId id="445"/>
            <p14:sldId id="430"/>
            <p14:sldId id="432"/>
            <p14:sldId id="446"/>
            <p14:sldId id="459"/>
            <p14:sldId id="436"/>
            <p14:sldId id="435"/>
            <p14:sldId id="438"/>
            <p14:sldId id="439"/>
            <p14:sldId id="437"/>
            <p14:sldId id="440"/>
            <p14:sldId id="397"/>
            <p14:sldId id="396"/>
            <p14:sldId id="353"/>
            <p14:sldId id="460"/>
            <p14:sldId id="441"/>
            <p14:sldId id="334"/>
            <p14:sldId id="457"/>
            <p14:sldId id="328"/>
            <p14:sldId id="375"/>
            <p14:sldId id="360"/>
            <p14:sldId id="387"/>
            <p14:sldId id="389"/>
            <p14:sldId id="390"/>
            <p14:sldId id="391"/>
            <p14:sldId id="371"/>
            <p14:sldId id="361"/>
            <p14:sldId id="392"/>
            <p14:sldId id="393"/>
            <p14:sldId id="362"/>
            <p14:sldId id="363"/>
            <p14:sldId id="364"/>
            <p14:sldId id="366"/>
            <p14:sldId id="404"/>
            <p14:sldId id="394"/>
            <p14:sldId id="367"/>
            <p14:sldId id="369"/>
            <p14:sldId id="370"/>
            <p14:sldId id="385"/>
            <p14:sldId id="403"/>
            <p14:sldId id="382"/>
            <p14:sldId id="401"/>
            <p14:sldId id="402"/>
            <p14:sldId id="298"/>
            <p14:sldId id="458"/>
            <p14:sldId id="299"/>
            <p14:sldId id="352"/>
            <p14:sldId id="349"/>
            <p14:sldId id="350"/>
            <p14:sldId id="351"/>
            <p14:sldId id="347"/>
            <p14:sldId id="354"/>
            <p14:sldId id="398"/>
            <p14:sldId id="399"/>
            <p14:sldId id="400"/>
            <p14:sldId id="358"/>
            <p14:sldId id="359"/>
            <p14:sldId id="316"/>
            <p14:sldId id="405"/>
            <p14:sldId id="383"/>
            <p14:sldId id="433"/>
            <p14:sldId id="3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80FF"/>
    <a:srgbClr val="FFC8C8"/>
    <a:srgbClr val="FF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180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</inkml:traceFormat>
        <inkml:channelProperties>
          <inkml:channelProperty channel="X" name="resolution" value="326.19775" units="1/cm"/>
          <inkml:channelProperty channel="Y" name="resolution" value="434.78262" units="1/cm"/>
          <inkml:channelProperty channel="F" name="resolution" value="0" units="1/dev"/>
        </inkml:channelProperties>
      </inkml:inkSource>
      <inkml:timestamp xml:id="ts0" timeString="2014-02-04T11:21:37.181"/>
    </inkml:context>
    <inkml:brush xml:id="br0">
      <inkml:brushProperty name="width" value="0.15875" units="cm"/>
      <inkml:brushProperty name="height" value="0.15875" units="cm"/>
      <inkml:brushProperty name="color" value="#7030A0"/>
      <inkml:brushProperty name="fitToCurve" value="1"/>
    </inkml:brush>
  </inkml:definitions>
  <inkml:trace contextRef="#ctx0" brushRef="#br0">9 350 17,'-3'-2'8,"0"2"4,3 0-8,0-3-1,-2 3 1,2 3-3,0-6 0,0 6 2,0-3 1,0 5 2,2-3 1,1 8-3,0 7 1,2 8-2,-3 8 1,3 2 0,1 7 0,-1 8-2,0 5 1,0 2 2,0-3 1,8-6-3,0-6 0,5-12 5,3-15 0,5-20 0,15-23 1,16-21-9,21-23 0,-3-10-1,10-20 0,3-1-6,8 9 1,-16 12-20,-7 7 0,-11 16-5,-5 6 0,-16 16 22,-12 10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</inkml:traceFormat>
        <inkml:channelProperties>
          <inkml:channelProperty channel="X" name="resolution" value="326.19775" units="1/cm"/>
          <inkml:channelProperty channel="Y" name="resolution" value="434.78262" units="1/cm"/>
          <inkml:channelProperty channel="F" name="resolution" value="0" units="1/dev"/>
        </inkml:channelProperties>
      </inkml:inkSource>
      <inkml:timestamp xml:id="ts0" timeString="2014-02-04T11:30:48.872"/>
    </inkml:context>
    <inkml:brush xml:id="br0">
      <inkml:brushProperty name="width" value="0.15875" units="cm"/>
      <inkml:brushProperty name="height" value="0.15875" units="cm"/>
      <inkml:brushProperty name="color" value="#7030A0"/>
      <inkml:brushProperty name="fitToCurve" value="1"/>
    </inkml:brush>
  </inkml:definitions>
  <inkml:trace contextRef="#ctx0" brushRef="#br0">9 350 17,'-3'-2'8,"0"2"4,3 0-8,0-3-1,-2 3 1,2 3-3,0-6 0,0 6 2,0-3 1,0 5 2,2-3 1,1 8-3,0 7 1,2 8-2,-3 7 1,3 3 0,1 7 0,-1 8-2,0 5 1,0 2 2,0-3 1,8-6-3,0-6 0,5-12 5,3-15 0,5-20 0,15-23 1,16-21-9,21-23 0,-3-10-1,10-20 0,3 0-6,8 8 1,-16 12-20,-7 7 0,-11 16-5,-5 6 0,-16 16 22,-12 10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</inkml:traceFormat>
        <inkml:channelProperties>
          <inkml:channelProperty channel="X" name="resolution" value="326.19775" units="1/cm"/>
          <inkml:channelProperty channel="Y" name="resolution" value="434.78262" units="1/cm"/>
          <inkml:channelProperty channel="F" name="resolution" value="0" units="1/dev"/>
        </inkml:channelProperties>
      </inkml:inkSource>
      <inkml:timestamp xml:id="ts0" timeString="2014-02-04T11:46:47.790"/>
    </inkml:context>
    <inkml:brush xml:id="br0">
      <inkml:brushProperty name="width" value="0.15875" units="cm"/>
      <inkml:brushProperty name="height" value="0.15875" units="cm"/>
      <inkml:brushProperty name="color" value="#7030A0"/>
      <inkml:brushProperty name="fitToCurve" value="1"/>
    </inkml:brush>
  </inkml:definitions>
  <inkml:trace contextRef="#ctx0" brushRef="#br0">9 350 17,'-3'-2'8,"0"2"4,3 0-8,0-3-1,-2 3 1,2 3-3,0-6 0,0 6 2,0-3 1,0 5 2,2-3 1,1 8-3,0 7 1,2 8-2,-3 8 1,3 2 0,1 7 0,-1 8-2,0 5 1,0 2 2,0-3 1,8-6-3,0-6 0,5-12 5,3-15 0,5-20 0,15-23 1,16-21-9,21-23 0,-3-10-1,10-20 0,3-1-6,8 9 1,-16 12-20,-7 7 0,-11 16-5,-5 6 0,-16 16 22,-12 10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</inkml:traceFormat>
        <inkml:channelProperties>
          <inkml:channelProperty channel="X" name="resolution" value="326.19775" units="1/cm"/>
          <inkml:channelProperty channel="Y" name="resolution" value="434.78262" units="1/cm"/>
          <inkml:channelProperty channel="F" name="resolution" value="0" units="1/dev"/>
        </inkml:channelProperties>
      </inkml:inkSource>
      <inkml:timestamp xml:id="ts0" timeString="2014-02-04T11:46:52.546"/>
    </inkml:context>
    <inkml:brush xml:id="br0">
      <inkml:brushProperty name="width" value="0.15875" units="cm"/>
      <inkml:brushProperty name="height" value="0.15875" units="cm"/>
      <inkml:brushProperty name="color" value="#7030A0"/>
      <inkml:brushProperty name="fitToCurve" value="1"/>
    </inkml:brush>
  </inkml:definitions>
  <inkml:trace contextRef="#ctx0" brushRef="#br0">9 350 17,'-3'-2'8,"0"2"4,3 0-8,0-3-1,-2 3 1,2 3-3,0-6 0,0 6 2,0-3 1,0 5 2,2-3 1,1 8-3,0 7 1,2 8-2,-3 8 1,3 2 0,1 7 0,-1 8-2,0 5 1,0 2 2,0-3 1,8-6-3,0-6 0,5-12 5,3-15 0,5-20 0,15-23 1,16-21-9,21-23 0,-3-10-1,10-20 0,3-1-6,8 9 1,-16 12-20,-7 7 0,-11 16-5,-5 6 0,-16 16 22,-12 10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</inkml:traceFormat>
        <inkml:channelProperties>
          <inkml:channelProperty channel="X" name="resolution" value="326.19775" units="1/cm"/>
          <inkml:channelProperty channel="Y" name="resolution" value="434.78262" units="1/cm"/>
          <inkml:channelProperty channel="F" name="resolution" value="0" units="1/dev"/>
        </inkml:channelProperties>
      </inkml:inkSource>
      <inkml:timestamp xml:id="ts0" timeString="2014-02-04T11:21:37.181"/>
    </inkml:context>
    <inkml:brush xml:id="br0">
      <inkml:brushProperty name="width" value="0.15875" units="cm"/>
      <inkml:brushProperty name="height" value="0.15875" units="cm"/>
      <inkml:brushProperty name="color" value="#7030A0"/>
      <inkml:brushProperty name="fitToCurve" value="1"/>
    </inkml:brush>
  </inkml:definitions>
  <inkml:trace contextRef="#ctx0" brushRef="#br0">9 350 17,'-3'-2'8,"0"2"4,3 0-8,0-3-1,-2 3 1,2 3-3,0-6 0,0 6 2,0-3 1,0 5 2,2-3 1,1 8-3,0 7 1,2 8-2,-3 8 1,3 2 0,1 7 0,-1 8-2,0 5 1,0 2 2,0-3 1,8-6-3,0-6 0,5-12 5,3-15 0,5-20 0,15-23 1,16-21-9,21-23 0,-3-10-1,10-20 0,3-1-6,8 9 1,-16 12-20,-7 7 0,-11 16-5,-5 6 0,-16 16 22,-12 10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</inkml:traceFormat>
        <inkml:channelProperties>
          <inkml:channelProperty channel="X" name="resolution" value="326.19775" units="1/cm"/>
          <inkml:channelProperty channel="Y" name="resolution" value="434.78262" units="1/cm"/>
          <inkml:channelProperty channel="F" name="resolution" value="0" units="1/dev"/>
        </inkml:channelProperties>
      </inkml:inkSource>
      <inkml:timestamp xml:id="ts0" timeString="2014-02-04T11:21:41.854"/>
    </inkml:context>
    <inkml:brush xml:id="br0">
      <inkml:brushProperty name="width" value="0.15875" units="cm"/>
      <inkml:brushProperty name="height" value="0.15875" units="cm"/>
      <inkml:brushProperty name="color" value="#7030A0"/>
      <inkml:brushProperty name="fitToCurve" value="1"/>
    </inkml:brush>
  </inkml:definitions>
  <inkml:trace contextRef="#ctx0" brushRef="#br0">9 350 17,'-3'-2'8,"0"2"4,3 0-8,0-3-1,-2 3 1,2 3-3,0-6 0,0 6 2,0-3 1,0 5 2,2-3 1,1 8-3,0 7 1,2 8-2,-3 8 1,3 2 0,1 7 0,-1 8-2,0 5 1,0 2 2,0-3 1,8-6-3,0-6 0,5-12 5,3-15 0,5-20 0,15-23 1,16-21-9,21-23 0,-3-10-1,10-20 0,3-1-6,8 9 1,-16 12-20,-7 7 0,-11 16-5,-5 6 0,-16 16 22,-12 10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</inkml:traceFormat>
        <inkml:channelProperties>
          <inkml:channelProperty channel="X" name="resolution" value="326.19775" units="1/cm"/>
          <inkml:channelProperty channel="Y" name="resolution" value="434.78262" units="1/cm"/>
          <inkml:channelProperty channel="F" name="resolution" value="0" units="1/dev"/>
        </inkml:channelProperties>
      </inkml:inkSource>
      <inkml:timestamp xml:id="ts0" timeString="2014-02-04T11:26:30.760"/>
    </inkml:context>
    <inkml:brush xml:id="br0">
      <inkml:brushProperty name="width" value="0.15875" units="cm"/>
      <inkml:brushProperty name="height" value="0.15875" units="cm"/>
      <inkml:brushProperty name="color" value="#7030A0"/>
      <inkml:brushProperty name="fitToCurve" value="1"/>
    </inkml:brush>
  </inkml:definitions>
  <inkml:trace contextRef="#ctx0" brushRef="#br0">9 350 17,'-3'-2'8,"0"2"4,3 0-8,0-3-1,-2 3 1,2 3-3,0-6 0,0 6 2,0-3 1,0 5 2,2-3 1,1 8-3,0 7 1,2 8-2,-3 7 1,3 3 0,1 7 0,-1 8-2,0 5 1,0 2 2,0-3 1,8-6-3,0-6 0,5-12 5,3-15 0,5-20 0,15-23 1,16-21-9,21-23 0,-3-10-1,10-20 0,3 0-6,8 8 1,-16 12-20,-7 7 0,-11 16-5,-5 6 0,-16 16 22,-12 10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</inkml:traceFormat>
        <inkml:channelProperties>
          <inkml:channelProperty channel="X" name="resolution" value="326.19775" units="1/cm"/>
          <inkml:channelProperty channel="Y" name="resolution" value="434.78262" units="1/cm"/>
          <inkml:channelProperty channel="F" name="resolution" value="0" units="1/dev"/>
        </inkml:channelProperties>
      </inkml:inkSource>
      <inkml:timestamp xml:id="ts0" timeString="2014-02-04T11:30:48.872"/>
    </inkml:context>
    <inkml:brush xml:id="br0">
      <inkml:brushProperty name="width" value="0.15875" units="cm"/>
      <inkml:brushProperty name="height" value="0.15875" units="cm"/>
      <inkml:brushProperty name="color" value="#7030A0"/>
      <inkml:brushProperty name="fitToCurve" value="1"/>
    </inkml:brush>
  </inkml:definitions>
  <inkml:trace contextRef="#ctx0" brushRef="#br0">9 350 17,'-3'-2'8,"0"2"4,3 0-8,0-3-1,-2 3 1,2 3-3,0-6 0,0 6 2,0-3 1,0 5 2,2-3 1,1 8-3,0 7 1,2 8-2,-3 7 1,3 3 0,1 7 0,-1 8-2,0 5 1,0 2 2,0-3 1,8-6-3,0-6 0,5-12 5,3-15 0,5-20 0,15-23 1,16-21-9,21-23 0,-3-10-1,10-20 0,3 0-6,8 8 1,-16 12-20,-7 7 0,-11 16-5,-5 6 0,-16 16 22,-12 10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</inkml:traceFormat>
        <inkml:channelProperties>
          <inkml:channelProperty channel="X" name="resolution" value="326.19775" units="1/cm"/>
          <inkml:channelProperty channel="Y" name="resolution" value="434.78262" units="1/cm"/>
          <inkml:channelProperty channel="F" name="resolution" value="0" units="1/dev"/>
        </inkml:channelProperties>
      </inkml:inkSource>
      <inkml:timestamp xml:id="ts0" timeString="2014-02-02T02:11:54.742"/>
    </inkml:context>
    <inkml:brush xml:id="br0">
      <inkml:brushProperty name="width" value="0.15875" units="cm"/>
      <inkml:brushProperty name="height" value="0.15875" units="cm"/>
      <inkml:brushProperty name="color" value="#7030A0"/>
      <inkml:brushProperty name="fitToCurve" value="1"/>
    </inkml:brush>
  </inkml:definitions>
  <inkml:trace contextRef="#ctx0" brushRef="#br0">9 350 17,'-3'-2'8,"0"2"4,3 0-8,0-3-1,-2 3 1,2 3-3,0-6 0,0 6 2,0-3 1,0 5 2,2-3 1,1 8-3,0 7 1,2 8-2,-3 8 1,3 2 0,1 7 0,-1 8-2,0 5 1,0 2 2,0-3 1,8-6-3,0-6 0,5-12 5,3-15 0,5-20 0,15-23 1,16-21-9,21-23 0,-3-10-1,10-20 0,3-1-6,8 9 1,-16 12-20,-7 7 0,-11 16-5,-5 6 0,-16 16 22,-12 10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</inkml:traceFormat>
        <inkml:channelProperties>
          <inkml:channelProperty channel="X" name="resolution" value="326.19775" units="1/cm"/>
          <inkml:channelProperty channel="Y" name="resolution" value="434.78262" units="1/cm"/>
          <inkml:channelProperty channel="F" name="resolution" value="0" units="1/dev"/>
        </inkml:channelProperties>
      </inkml:inkSource>
      <inkml:timestamp xml:id="ts0" timeString="2014-02-02T02:12:12.773"/>
    </inkml:context>
    <inkml:brush xml:id="br0">
      <inkml:brushProperty name="width" value="0.15875" units="cm"/>
      <inkml:brushProperty name="height" value="0.15875" units="cm"/>
      <inkml:brushProperty name="color" value="#7030A0"/>
      <inkml:brushProperty name="fitToCurve" value="1"/>
    </inkml:brush>
  </inkml:definitions>
  <inkml:trace contextRef="#ctx0" brushRef="#br0">4 29 22,'0'-2'11,"-4"-10"5,4 4-10,0 5 0,0-2 1,0 5-5,0-3 0,0 3 3,8 5 1,5 1 0,11 8 1,14 8-2,15 9 0,9 14-5,0 3 1,4 11 0,0 5 0,-4 12-2,0-3 1,-8-6-1,-5-8 1,-3-8-18,3-15 1,1-16-8,-9-6 0,-4-14 15,-8-9 0</inkml:trace>
  <inkml:trace contextRef="#ctx0" brushRef="#br0" timeOffset="288.0097">805 10 24,'0'-14'12,"33"3"0,-29 8-12,-4 3 5,-8 3 1,-4 5-1,-9 6 0,-16 14 1,-8 11 0,-17 12-6,0 13 1,0 12-1,-25 14 0,9-6-2,-5 3 0,13-14-12,8-9 0,16-13-10,22-17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</inkml:traceFormat>
        <inkml:channelProperties>
          <inkml:channelProperty channel="X" name="resolution" value="326.19775" units="1/cm"/>
          <inkml:channelProperty channel="Y" name="resolution" value="434.78262" units="1/cm"/>
          <inkml:channelProperty channel="F" name="resolution" value="0" units="1/dev"/>
        </inkml:channelProperties>
      </inkml:inkSource>
      <inkml:timestamp xml:id="ts0" timeString="2014-02-02T02:29:04.773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1633 4 28,'-27'-4'14,"-1"12"9,12-8-15,-7 0-3,-21 8 0,-5 17-1,-18 21 1,-15 33-3,-12 20 0,-6 38-2,-10 16 0,-12 17 0,6 4 1,-11 8-2,6 4 1,5-12-1,17 0 1,-1-8-1,6-26 1,28-44-24,49-100-11,6-46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</inkml:traceFormat>
        <inkml:channelProperties>
          <inkml:channelProperty channel="X" name="resolution" value="326.19775" units="1/cm"/>
          <inkml:channelProperty channel="Y" name="resolution" value="434.78262" units="1/cm"/>
          <inkml:channelProperty channel="F" name="resolution" value="0" units="1/dev"/>
        </inkml:channelProperties>
      </inkml:inkSource>
      <inkml:timestamp xml:id="ts0" timeString="2014-02-04T11:21:37.181"/>
    </inkml:context>
    <inkml:brush xml:id="br0">
      <inkml:brushProperty name="width" value="0.15875" units="cm"/>
      <inkml:brushProperty name="height" value="0.15875" units="cm"/>
      <inkml:brushProperty name="color" value="#7030A0"/>
      <inkml:brushProperty name="fitToCurve" value="1"/>
    </inkml:brush>
  </inkml:definitions>
  <inkml:trace contextRef="#ctx0" brushRef="#br0">9 350 17,'-3'-2'8,"0"2"4,3 0-8,0-3-1,-2 3 1,2 3-3,0-6 0,0 6 2,0-3 1,0 5 2,2-3 1,1 8-3,0 7 1,2 8-2,-3 8 1,3 2 0,1 7 0,-1 8-2,0 5 1,0 2 2,0-3 1,8-6-3,0-6 0,5-12 5,3-15 0,5-20 0,15-23 1,16-21-9,21-23 0,-3-10-1,10-20 0,3-1-6,8 9 1,-16 12-20,-7 7 0,-11 16-5,-5 6 0,-16 16 22,-12 10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</inkml:traceFormat>
        <inkml:channelProperties>
          <inkml:channelProperty channel="X" name="resolution" value="326.19775" units="1/cm"/>
          <inkml:channelProperty channel="Y" name="resolution" value="434.78262" units="1/cm"/>
          <inkml:channelProperty channel="F" name="resolution" value="0" units="1/dev"/>
        </inkml:channelProperties>
      </inkml:inkSource>
      <inkml:timestamp xml:id="ts0" timeString="2014-02-02T02:29:04.315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2 33 21,'-6'-16'10,"12"-5"6,-6 21-11,0 0-1,0 0 1,0 0-5,6 4 1,-1 4 3,6 5 1,6 7-1,10 9 0,12 21 0,27 20 1,6 5-3,27 16 0,1 9-2,-1 11 1,12 22-1,-7-5 1,1-4-1,-11-3 1,-5-5-2,-18-13 0,-10-24 2,0-17 0,-11-21-8,-12-20 0,-10-21-23,-1-17 1,-4-12 19,-7-16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</inkml:traceFormat>
        <inkml:channelProperties>
          <inkml:channelProperty channel="X" name="resolution" value="326.19775" units="1/cm"/>
          <inkml:channelProperty channel="Y" name="resolution" value="434.78262" units="1/cm"/>
        </inkml:channelProperties>
      </inkml:inkSource>
      <inkml:timestamp xml:id="ts0" timeString="2014-02-02T02:10:03.788"/>
    </inkml:context>
    <inkml:brush xml:id="br0">
      <inkml:brushProperty name="width" value="0.15875" units="cm"/>
      <inkml:brushProperty name="height" value="0.15875" units="cm"/>
      <inkml:brushProperty name="color" value="#7030A0"/>
      <inkml:brushProperty name="fitToCurve" value="1"/>
    </inkml:brush>
  </inkml:definitions>
  <inkml:trace contextRef="#ctx0" brushRef="#br0">0 0</inkml:trace>
  <inkml:trace contextRef="#ctx0" brushRef="#br0" timeOffset="109995.2747">3247-2282,'0'0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</inkml:traceFormat>
        <inkml:channelProperties>
          <inkml:channelProperty channel="X" name="resolution" value="326.19775" units="1/cm"/>
          <inkml:channelProperty channel="Y" name="resolution" value="434.78262" units="1/cm"/>
          <inkml:channelProperty channel="F" name="resolution" value="0" units="1/dev"/>
        </inkml:channelProperties>
      </inkml:inkSource>
      <inkml:timestamp xml:id="ts0" timeString="2014-02-02T02:11:54.742"/>
    </inkml:context>
    <inkml:brush xml:id="br0">
      <inkml:brushProperty name="width" value="0.15875" units="cm"/>
      <inkml:brushProperty name="height" value="0.15875" units="cm"/>
      <inkml:brushProperty name="color" value="#7030A0"/>
      <inkml:brushProperty name="fitToCurve" value="1"/>
    </inkml:brush>
  </inkml:definitions>
  <inkml:trace contextRef="#ctx0" brushRef="#br0">9 350 17,'-3'-2'8,"0"2"4,3 0-8,0-3-1,-2 3 1,2 3-3,0-6 0,0 6 2,0-3 1,0 5 2,2-3 1,1 8-3,0 7 1,2 8-2,-3 8 1,3 2 0,1 7 0,-1 8-2,0 5 1,0 2 2,0-3 1,8-6-3,0-6 0,5-12 5,3-15 0,5-20 0,15-23 1,16-21-9,21-23 0,-3-10-1,10-20 0,3-1-6,8 9 1,-16 12-20,-7 7 0,-11 16-5,-5 6 0,-16 16 22,-12 10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</inkml:traceFormat>
        <inkml:channelProperties>
          <inkml:channelProperty channel="X" name="resolution" value="326.19775" units="1/cm"/>
          <inkml:channelProperty channel="Y" name="resolution" value="434.78262" units="1/cm"/>
          <inkml:channelProperty channel="F" name="resolution" value="0" units="1/dev"/>
        </inkml:channelProperties>
      </inkml:inkSource>
      <inkml:timestamp xml:id="ts0" timeString="2014-02-02T02:12:12.773"/>
    </inkml:context>
    <inkml:brush xml:id="br0">
      <inkml:brushProperty name="width" value="0.15875" units="cm"/>
      <inkml:brushProperty name="height" value="0.15875" units="cm"/>
      <inkml:brushProperty name="color" value="#7030A0"/>
      <inkml:brushProperty name="fitToCurve" value="1"/>
    </inkml:brush>
  </inkml:definitions>
  <inkml:trace contextRef="#ctx0" brushRef="#br0">4 29 22,'0'-2'11,"-4"-10"5,4 4-10,0 5 0,0-2 1,0 5-5,0-3 0,0 3 3,8 5 1,5 1 0,11 8 1,14 8-2,15 9 0,9 14-5,0 3 1,4 11 0,0 5 0,-4 12-2,0-3 1,-8-6-1,-5-8 1,-3-8-18,3-15 1,1-16-8,-9-6 0,-4-14 15,-8-9 0</inkml:trace>
  <inkml:trace contextRef="#ctx0" brushRef="#br0" timeOffset="288.0097">805 10 24,'0'-14'12,"33"3"0,-29 8-12,-4 3 5,-8 3 1,-4 5-1,-9 6 0,-16 14 1,-8 11 0,-17 12-6,0 13 1,0 12-1,-25 14 0,9-6-2,-5 3 0,13-14-12,8-9 0,16-13-10,22-17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</inkml:traceFormat>
        <inkml:channelProperties>
          <inkml:channelProperty channel="X" name="resolution" value="326.19775" units="1/cm"/>
          <inkml:channelProperty channel="Y" name="resolution" value="434.78262" units="1/cm"/>
          <inkml:channelProperty channel="F" name="resolution" value="0" units="1/dev"/>
        </inkml:channelProperties>
      </inkml:inkSource>
      <inkml:timestamp xml:id="ts0" timeString="2014-02-02T02:29:04.773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1633 4 28,'-27'-4'14,"-1"12"9,12-8-15,-7 0-3,-21 8 0,-5 17-1,-18 21 1,-15 33-3,-12 20 0,-6 38-2,-10 16 0,-12 17 0,6 4 1,-11 8-2,6 4 1,5-12-1,17 0 1,-1-8-1,6-26 1,28-44-24,49-100-11,6-46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</inkml:traceFormat>
        <inkml:channelProperties>
          <inkml:channelProperty channel="X" name="resolution" value="326.19775" units="1/cm"/>
          <inkml:channelProperty channel="Y" name="resolution" value="434.78262" units="1/cm"/>
          <inkml:channelProperty channel="F" name="resolution" value="0" units="1/dev"/>
        </inkml:channelProperties>
      </inkml:inkSource>
      <inkml:timestamp xml:id="ts0" timeString="2014-02-02T02:29:04.315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2 33 21,'-6'-16'10,"12"-5"6,-6 21-11,0 0-1,0 0 1,0 0-5,6 4 1,-1 4 3,6 5 1,6 7-1,10 9 0,12 21 0,27 20 1,6 5-3,27 16 0,1 9-2,-1 11 1,12 22-1,-7-5 1,1-4-1,-11-3 1,-5-5-2,-18-13 0,-10-24 2,0-17 0,-11-21-8,-12-20 0,-10-21-23,-1-17 1,-4-12 19,-7-16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</inkml:traceFormat>
        <inkml:channelProperties>
          <inkml:channelProperty channel="X" name="resolution" value="326.19775" units="1/cm"/>
          <inkml:channelProperty channel="Y" name="resolution" value="434.78262" units="1/cm"/>
        </inkml:channelProperties>
      </inkml:inkSource>
      <inkml:timestamp xml:id="ts0" timeString="2014-02-02T02:10:03.788"/>
    </inkml:context>
    <inkml:brush xml:id="br0">
      <inkml:brushProperty name="width" value="0.15875" units="cm"/>
      <inkml:brushProperty name="height" value="0.15875" units="cm"/>
      <inkml:brushProperty name="color" value="#7030A0"/>
      <inkml:brushProperty name="fitToCurve" value="1"/>
    </inkml:brush>
  </inkml:definitions>
  <inkml:trace contextRef="#ctx0" brushRef="#br0">0 0</inkml:trace>
  <inkml:trace contextRef="#ctx0" brushRef="#br0" timeOffset="109995.2747">3247-2282,'0'0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</inkml:traceFormat>
        <inkml:channelProperties>
          <inkml:channelProperty channel="X" name="resolution" value="326.19775" units="1/cm"/>
          <inkml:channelProperty channel="Y" name="resolution" value="434.78262" units="1/cm"/>
          <inkml:channelProperty channel="F" name="resolution" value="0" units="1/dev"/>
        </inkml:channelProperties>
      </inkml:inkSource>
      <inkml:timestamp xml:id="ts0" timeString="2014-02-02T02:11:54.742"/>
    </inkml:context>
    <inkml:brush xml:id="br0">
      <inkml:brushProperty name="width" value="0.15875" units="cm"/>
      <inkml:brushProperty name="height" value="0.15875" units="cm"/>
      <inkml:brushProperty name="color" value="#7030A0"/>
      <inkml:brushProperty name="fitToCurve" value="1"/>
    </inkml:brush>
  </inkml:definitions>
  <inkml:trace contextRef="#ctx0" brushRef="#br0">9 350 17,'-3'-2'8,"0"2"4,3 0-8,0-3-1,-2 3 1,2 3-3,0-6 0,0 6 2,0-3 1,0 5 2,2-3 1,1 8-3,0 7 1,2 8-2,-3 8 1,3 2 0,1 7 0,-1 8-2,0 5 1,0 2 2,0-3 1,8-6-3,0-6 0,5-12 5,3-15 0,5-20 0,15-23 1,16-21-9,21-23 0,-3-10-1,10-20 0,3-1-6,8 9 1,-16 12-20,-7 7 0,-11 16-5,-5 6 0,-16 16 22,-12 10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</inkml:traceFormat>
        <inkml:channelProperties>
          <inkml:channelProperty channel="X" name="resolution" value="326.19775" units="1/cm"/>
          <inkml:channelProperty channel="Y" name="resolution" value="434.78262" units="1/cm"/>
          <inkml:channelProperty channel="F" name="resolution" value="0" units="1/dev"/>
        </inkml:channelProperties>
      </inkml:inkSource>
      <inkml:timestamp xml:id="ts0" timeString="2014-02-02T02:12:12.773"/>
    </inkml:context>
    <inkml:brush xml:id="br0">
      <inkml:brushProperty name="width" value="0.15875" units="cm"/>
      <inkml:brushProperty name="height" value="0.15875" units="cm"/>
      <inkml:brushProperty name="color" value="#7030A0"/>
      <inkml:brushProperty name="fitToCurve" value="1"/>
    </inkml:brush>
  </inkml:definitions>
  <inkml:trace contextRef="#ctx0" brushRef="#br0">4 29 22,'0'-2'11,"-4"-10"5,4 4-10,0 5 0,0-2 1,0 5-5,0-3 0,0 3 3,8 5 1,5 1 0,11 8 1,14 8-2,15 9 0,9 14-5,0 3 1,4 11 0,0 5 0,-4 12-2,0-3 1,-8-6-1,-5-8 1,-3-8-18,3-15 1,1-16-8,-9-6 0,-4-14 15,-8-9 0</inkml:trace>
  <inkml:trace contextRef="#ctx0" brushRef="#br0" timeOffset="288.0097">805 10 24,'0'-14'12,"33"3"0,-29 8-12,-4 3 5,-8 3 1,-4 5-1,-9 6 0,-16 14 1,-8 11 0,-17 12-6,0 13 1,0 12-1,-25 14 0,9-6-2,-5 3 0,13-14-12,8-9 0,16-13-10,22-17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</inkml:traceFormat>
        <inkml:channelProperties>
          <inkml:channelProperty channel="X" name="resolution" value="326.19775" units="1/cm"/>
          <inkml:channelProperty channel="Y" name="resolution" value="434.78262" units="1/cm"/>
          <inkml:channelProperty channel="F" name="resolution" value="0" units="1/dev"/>
        </inkml:channelProperties>
      </inkml:inkSource>
      <inkml:timestamp xml:id="ts0" timeString="2014-02-02T02:29:04.773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1633 4 28,'-27'-4'14,"-1"12"9,12-8-15,-7 0-3,-21 8 0,-5 17-1,-18 21 1,-15 33-3,-12 20 0,-6 38-2,-10 16 0,-12 17 0,6 4 1,-11 8-2,6 4 1,5-12-1,17 0 1,-1-8-1,6-26 1,28-44-24,49-100-11,6-46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</inkml:traceFormat>
        <inkml:channelProperties>
          <inkml:channelProperty channel="X" name="resolution" value="326.19775" units="1/cm"/>
          <inkml:channelProperty channel="Y" name="resolution" value="434.78262" units="1/cm"/>
          <inkml:channelProperty channel="F" name="resolution" value="0" units="1/dev"/>
        </inkml:channelProperties>
      </inkml:inkSource>
      <inkml:timestamp xml:id="ts0" timeString="2014-02-04T11:21:41.854"/>
    </inkml:context>
    <inkml:brush xml:id="br0">
      <inkml:brushProperty name="width" value="0.15875" units="cm"/>
      <inkml:brushProperty name="height" value="0.15875" units="cm"/>
      <inkml:brushProperty name="color" value="#7030A0"/>
      <inkml:brushProperty name="fitToCurve" value="1"/>
    </inkml:brush>
  </inkml:definitions>
  <inkml:trace contextRef="#ctx0" brushRef="#br0">9 350 17,'-3'-2'8,"0"2"4,3 0-8,0-3-1,-2 3 1,2 3-3,0-6 0,0 6 2,0-3 1,0 5 2,2-3 1,1 8-3,0 7 1,2 8-2,-3 8 1,3 2 0,1 7 0,-1 8-2,0 5 1,0 2 2,0-3 1,8-6-3,0-6 0,5-12 5,3-15 0,5-20 0,15-23 1,16-21-9,21-23 0,-3-10-1,10-20 0,3-1-6,8 9 1,-16 12-20,-7 7 0,-11 16-5,-5 6 0,-16 16 22,-12 10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</inkml:traceFormat>
        <inkml:channelProperties>
          <inkml:channelProperty channel="X" name="resolution" value="326.19775" units="1/cm"/>
          <inkml:channelProperty channel="Y" name="resolution" value="434.78262" units="1/cm"/>
          <inkml:channelProperty channel="F" name="resolution" value="0" units="1/dev"/>
        </inkml:channelProperties>
      </inkml:inkSource>
      <inkml:timestamp xml:id="ts0" timeString="2014-02-02T02:29:04.315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2 33 21,'-6'-16'10,"12"-5"6,-6 21-11,0 0-1,0 0 1,0 0-5,6 4 1,-1 4 3,6 5 1,6 7-1,10 9 0,12 21 0,27 20 1,6 5-3,27 16 0,1 9-2,-1 11 1,12 22-1,-7-5 1,1-4-1,-11-3 1,-5-5-2,-18-13 0,-10-24 2,0-17 0,-11-21-8,-12-20 0,-10-21-23,-1-17 1,-4-12 19,-7-16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</inkml:traceFormat>
        <inkml:channelProperties>
          <inkml:channelProperty channel="X" name="resolution" value="326.19775" units="1/cm"/>
          <inkml:channelProperty channel="Y" name="resolution" value="434.78262" units="1/cm"/>
        </inkml:channelProperties>
      </inkml:inkSource>
      <inkml:timestamp xml:id="ts0" timeString="2014-02-02T02:10:03.788"/>
    </inkml:context>
    <inkml:brush xml:id="br0">
      <inkml:brushProperty name="width" value="0.15875" units="cm"/>
      <inkml:brushProperty name="height" value="0.15875" units="cm"/>
      <inkml:brushProperty name="color" value="#7030A0"/>
      <inkml:brushProperty name="fitToCurve" value="1"/>
    </inkml:brush>
  </inkml:definitions>
  <inkml:trace contextRef="#ctx0" brushRef="#br0">0 0</inkml:trace>
  <inkml:trace contextRef="#ctx0" brushRef="#br0" timeOffset="109995.2747">3247-2282,'0'0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</inkml:traceFormat>
        <inkml:channelProperties>
          <inkml:channelProperty channel="X" name="resolution" value="326.19775" units="1/cm"/>
          <inkml:channelProperty channel="Y" name="resolution" value="434.78262" units="1/cm"/>
          <inkml:channelProperty channel="F" name="resolution" value="0" units="1/dev"/>
        </inkml:channelProperties>
      </inkml:inkSource>
      <inkml:timestamp xml:id="ts0" timeString="2014-02-02T02:11:54.742"/>
    </inkml:context>
    <inkml:brush xml:id="br0">
      <inkml:brushProperty name="width" value="0.15875" units="cm"/>
      <inkml:brushProperty name="height" value="0.15875" units="cm"/>
      <inkml:brushProperty name="color" value="#7030A0"/>
      <inkml:brushProperty name="fitToCurve" value="1"/>
    </inkml:brush>
  </inkml:definitions>
  <inkml:trace contextRef="#ctx0" brushRef="#br0">9 350 17,'-3'-2'8,"0"2"4,3 0-8,0-3-1,-2 3 1,2 3-3,0-6 0,0 6 2,0-3 1,0 5 2,2-3 1,1 8-3,0 7 1,2 8-2,-3 8 1,3 2 0,1 7 0,-1 8-2,0 5 1,0 2 2,0-3 1,8-6-3,0-6 0,5-12 5,3-15 0,5-20 0,15-23 1,16-21-9,21-23 0,-3-10-1,10-20 0,3-1-6,8 9 1,-16 12-20,-7 7 0,-11 16-5,-5 6 0,-16 16 22,-12 10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</inkml:traceFormat>
        <inkml:channelProperties>
          <inkml:channelProperty channel="X" name="resolution" value="326.19775" units="1/cm"/>
          <inkml:channelProperty channel="Y" name="resolution" value="434.78262" units="1/cm"/>
          <inkml:channelProperty channel="F" name="resolution" value="0" units="1/dev"/>
        </inkml:channelProperties>
      </inkml:inkSource>
      <inkml:timestamp xml:id="ts0" timeString="2014-02-02T02:12:12.773"/>
    </inkml:context>
    <inkml:brush xml:id="br0">
      <inkml:brushProperty name="width" value="0.15875" units="cm"/>
      <inkml:brushProperty name="height" value="0.15875" units="cm"/>
      <inkml:brushProperty name="color" value="#7030A0"/>
      <inkml:brushProperty name="fitToCurve" value="1"/>
    </inkml:brush>
  </inkml:definitions>
  <inkml:trace contextRef="#ctx0" brushRef="#br0">4 29 22,'0'-2'11,"-4"-10"5,4 4-10,0 5 0,0-2 1,0 5-5,0-3 0,0 3 3,8 5 1,5 1 0,11 8 1,14 8-2,15 9 0,9 14-5,0 3 1,4 11 0,0 5 0,-4 12-2,0-3 1,-8-6-1,-5-8 1,-3-8-18,3-15 1,1-16-8,-9-6 0,-4-14 15,-8-9 0</inkml:trace>
  <inkml:trace contextRef="#ctx0" brushRef="#br0" timeOffset="288.0097">805 10 24,'0'-14'12,"33"3"0,-29 8-12,-4 3 5,-8 3 1,-4 5-1,-9 6 0,-16 14 1,-8 11 0,-17 12-6,0 13 1,0 12-1,-25 14 0,9-6-2,-5 3 0,13-14-12,8-9 0,16-13-10,22-17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</inkml:traceFormat>
        <inkml:channelProperties>
          <inkml:channelProperty channel="X" name="resolution" value="326.19775" units="1/cm"/>
          <inkml:channelProperty channel="Y" name="resolution" value="434.78262" units="1/cm"/>
          <inkml:channelProperty channel="F" name="resolution" value="0" units="1/dev"/>
        </inkml:channelProperties>
      </inkml:inkSource>
      <inkml:timestamp xml:id="ts0" timeString="2014-02-02T02:29:04.773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1633 4 28,'-27'-4'14,"-1"12"9,12-8-15,-7 0-3,-21 8 0,-5 17-1,-18 21 1,-15 33-3,-12 20 0,-6 38-2,-10 16 0,-12 17 0,6 4 1,-11 8-2,6 4 1,5-12-1,17 0 1,-1-8-1,6-26 1,28-44-24,49-100-11,6-46 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</inkml:traceFormat>
        <inkml:channelProperties>
          <inkml:channelProperty channel="X" name="resolution" value="326.19775" units="1/cm"/>
          <inkml:channelProperty channel="Y" name="resolution" value="434.78262" units="1/cm"/>
          <inkml:channelProperty channel="F" name="resolution" value="0" units="1/dev"/>
        </inkml:channelProperties>
      </inkml:inkSource>
      <inkml:timestamp xml:id="ts0" timeString="2014-02-02T02:29:04.315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2 33 21,'-6'-16'10,"12"-5"6,-6 21-11,0 0-1,0 0 1,0 0-5,6 4 1,-1 4 3,6 5 1,6 7-1,10 9 0,12 21 0,27 20 1,6 5-3,27 16 0,1 9-2,-1 11 1,12 22-1,-7-5 1,1-4-1,-11-3 1,-5-5-2,-18-13 0,-10-24 2,0-17 0,-11-21-8,-12-20 0,-10-21-23,-1-17 1,-4-12 19,-7-16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</inkml:traceFormat>
        <inkml:channelProperties>
          <inkml:channelProperty channel="X" name="resolution" value="326.19775" units="1/cm"/>
          <inkml:channelProperty channel="Y" name="resolution" value="434.78262" units="1/cm"/>
        </inkml:channelProperties>
      </inkml:inkSource>
      <inkml:timestamp xml:id="ts0" timeString="2014-02-02T02:10:03.788"/>
    </inkml:context>
    <inkml:brush xml:id="br0">
      <inkml:brushProperty name="width" value="0.15875" units="cm"/>
      <inkml:brushProperty name="height" value="0.15875" units="cm"/>
      <inkml:brushProperty name="color" value="#7030A0"/>
      <inkml:brushProperty name="fitToCurve" value="1"/>
    </inkml:brush>
  </inkml:definitions>
  <inkml:trace contextRef="#ctx0" brushRef="#br0">0 0</inkml:trace>
  <inkml:trace contextRef="#ctx0" brushRef="#br0" timeOffset="109995.2747">3247-2282,'0'0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</inkml:traceFormat>
        <inkml:channelProperties>
          <inkml:channelProperty channel="X" name="resolution" value="326.19775" units="1/cm"/>
          <inkml:channelProperty channel="Y" name="resolution" value="434.78262" units="1/cm"/>
          <inkml:channelProperty channel="F" name="resolution" value="0" units="1/dev"/>
        </inkml:channelProperties>
      </inkml:inkSource>
      <inkml:timestamp xml:id="ts0" timeString="2014-02-02T02:11:54.742"/>
    </inkml:context>
    <inkml:brush xml:id="br0">
      <inkml:brushProperty name="width" value="0.15875" units="cm"/>
      <inkml:brushProperty name="height" value="0.15875" units="cm"/>
      <inkml:brushProperty name="color" value="#7030A0"/>
      <inkml:brushProperty name="fitToCurve" value="1"/>
    </inkml:brush>
  </inkml:definitions>
  <inkml:trace contextRef="#ctx0" brushRef="#br0">9 350 17,'-3'-2'8,"0"2"4,3 0-8,0-3-1,-2 3 1,2 3-3,0-6 0,0 6 2,0-3 1,0 5 2,2-3 1,1 8-3,0 7 1,2 8-2,-3 8 1,3 2 0,1 7 0,-1 8-2,0 5 1,0 2 2,0-3 1,8-6-3,0-6 0,5-12 5,3-15 0,5-20 0,15-23 1,16-21-9,21-23 0,-3-10-1,10-20 0,3-1-6,8 9 1,-16 12-20,-7 7 0,-11 16-5,-5 6 0,-16 16 22,-12 10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</inkml:traceFormat>
        <inkml:channelProperties>
          <inkml:channelProperty channel="X" name="resolution" value="326.19775" units="1/cm"/>
          <inkml:channelProperty channel="Y" name="resolution" value="434.78262" units="1/cm"/>
          <inkml:channelProperty channel="F" name="resolution" value="0" units="1/dev"/>
        </inkml:channelProperties>
      </inkml:inkSource>
      <inkml:timestamp xml:id="ts0" timeString="2014-02-02T02:12:12.773"/>
    </inkml:context>
    <inkml:brush xml:id="br0">
      <inkml:brushProperty name="width" value="0.15875" units="cm"/>
      <inkml:brushProperty name="height" value="0.15875" units="cm"/>
      <inkml:brushProperty name="color" value="#7030A0"/>
      <inkml:brushProperty name="fitToCurve" value="1"/>
    </inkml:brush>
  </inkml:definitions>
  <inkml:trace contextRef="#ctx0" brushRef="#br0">4 29 22,'0'-2'11,"-4"-10"5,4 4-10,0 5 0,0-2 1,0 5-5,0-3 0,0 3 3,8 5 1,5 1 0,11 8 1,14 8-2,15 9 0,9 14-5,0 3 1,4 11 0,0 5 0,-4 12-2,0-3 1,-8-6-1,-5-8 1,-3-8-18,3-15 1,1-16-8,-9-6 0,-4-14 15,-8-9 0</inkml:trace>
  <inkml:trace contextRef="#ctx0" brushRef="#br0" timeOffset="288.0097">805 10 24,'0'-14'12,"33"3"0,-29 8-12,-4 3 5,-8 3 1,-4 5-1,-9 6 0,-16 14 1,-8 11 0,-17 12-6,0 13 1,0 12-1,-25 14 0,9-6-2,-5 3 0,13-14-12,8-9 0,16-13-10,22-17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</inkml:traceFormat>
        <inkml:channelProperties>
          <inkml:channelProperty channel="X" name="resolution" value="326.19775" units="1/cm"/>
          <inkml:channelProperty channel="Y" name="resolution" value="434.78262" units="1/cm"/>
          <inkml:channelProperty channel="F" name="resolution" value="0" units="1/dev"/>
        </inkml:channelProperties>
      </inkml:inkSource>
      <inkml:timestamp xml:id="ts0" timeString="2014-02-02T02:29:04.773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1633 4 28,'-27'-4'14,"-1"12"9,12-8-15,-7 0-3,-21 8 0,-5 17-1,-18 21 1,-15 33-3,-12 20 0,-6 38-2,-10 16 0,-12 17 0,6 4 1,-11 8-2,6 4 1,5-12-1,17 0 1,-1-8-1,6-26 1,28-44-24,49-100-11,6-46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</inkml:traceFormat>
        <inkml:channelProperties>
          <inkml:channelProperty channel="X" name="resolution" value="326.19775" units="1/cm"/>
          <inkml:channelProperty channel="Y" name="resolution" value="434.78262" units="1/cm"/>
          <inkml:channelProperty channel="F" name="resolution" value="0" units="1/dev"/>
        </inkml:channelProperties>
      </inkml:inkSource>
      <inkml:timestamp xml:id="ts0" timeString="2014-02-04T11:21:37.181"/>
    </inkml:context>
    <inkml:brush xml:id="br0">
      <inkml:brushProperty name="width" value="0.15875" units="cm"/>
      <inkml:brushProperty name="height" value="0.15875" units="cm"/>
      <inkml:brushProperty name="color" value="#7030A0"/>
      <inkml:brushProperty name="fitToCurve" value="1"/>
    </inkml:brush>
  </inkml:definitions>
  <inkml:trace contextRef="#ctx0" brushRef="#br0">9 350 17,'-3'-2'8,"0"2"4,3 0-8,0-3-1,-2 3 1,2 3-3,0-6 0,0 6 2,0-3 1,0 5 2,2-3 1,1 8-3,0 7 1,2 8-2,-3 8 1,3 2 0,1 7 0,-1 8-2,0 5 1,0 2 2,0-3 1,8-6-3,0-6 0,5-12 5,3-15 0,5-20 0,15-23 1,16-21-9,21-23 0,-3-10-1,10-20 0,3-1-6,8 9 1,-16 12-20,-7 7 0,-11 16-5,-5 6 0,-16 16 22,-12 10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</inkml:traceFormat>
        <inkml:channelProperties>
          <inkml:channelProperty channel="X" name="resolution" value="326.19775" units="1/cm"/>
          <inkml:channelProperty channel="Y" name="resolution" value="434.78262" units="1/cm"/>
          <inkml:channelProperty channel="F" name="resolution" value="0" units="1/dev"/>
        </inkml:channelProperties>
      </inkml:inkSource>
      <inkml:timestamp xml:id="ts0" timeString="2014-02-02T02:29:04.315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2 33 21,'-6'-16'10,"12"-5"6,-6 21-11,0 0-1,0 0 1,0 0-5,6 4 1,-1 4 3,6 5 1,6 7-1,10 9 0,12 21 0,27 20 1,6 5-3,27 16 0,1 9-2,-1 11 1,12 22-1,-7-5 1,1-4-1,-11-3 1,-5-5-2,-18-13 0,-10-24 2,0-17 0,-11-21-8,-12-20 0,-10-21-23,-1-17 1,-4-12 19,-7-16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</inkml:traceFormat>
        <inkml:channelProperties>
          <inkml:channelProperty channel="X" name="resolution" value="326.19775" units="1/cm"/>
          <inkml:channelProperty channel="Y" name="resolution" value="434.78262" units="1/cm"/>
        </inkml:channelProperties>
      </inkml:inkSource>
      <inkml:timestamp xml:id="ts0" timeString="2014-02-02T02:10:03.788"/>
    </inkml:context>
    <inkml:brush xml:id="br0">
      <inkml:brushProperty name="width" value="0.15875" units="cm"/>
      <inkml:brushProperty name="height" value="0.15875" units="cm"/>
      <inkml:brushProperty name="color" value="#7030A0"/>
      <inkml:brushProperty name="fitToCurve" value="1"/>
    </inkml:brush>
  </inkml:definitions>
  <inkml:trace contextRef="#ctx0" brushRef="#br0">0 0</inkml:trace>
  <inkml:trace contextRef="#ctx0" brushRef="#br0" timeOffset="109995.2747">3247-2282,'0'0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</inkml:traceFormat>
        <inkml:channelProperties>
          <inkml:channelProperty channel="X" name="resolution" value="326.19775" units="1/cm"/>
          <inkml:channelProperty channel="Y" name="resolution" value="434.78262" units="1/cm"/>
        </inkml:channelProperties>
      </inkml:inkSource>
      <inkml:timestamp xml:id="ts0" timeString="2014-02-04T21:41:24.092"/>
    </inkml:context>
    <inkml:brush xml:id="br0">
      <inkml:brushProperty name="width" value="0.1" units="cm"/>
      <inkml:brushProperty name="height" value="0.1" units="cm"/>
      <inkml:brushProperty name="color" value="#0070C0"/>
      <inkml:brushProperty name="fitToCurve" value="1"/>
    </inkml:brush>
  </inkml:definitions>
  <inkml:traceGroup>
    <inkml:annotationXML>
      <emma:emma xmlns:emma="http://www.w3.org/2003/04/emma" version="1.0">
        <emma:interpretation id="{56C2B8D3-FAF4-446E-B511-AAB60559202F}" emma:medium="tactile" emma:mode="ink">
          <msink:context xmlns:msink="http://schemas.microsoft.com/ink/2010/main" type="inkDrawing" rotatedBoundingBox="34412,14601 34427,14601 34427,14616 34412,14616" shapeName="Other"/>
        </emma:interpretation>
      </emma:emma>
    </inkml:annotationXML>
    <inkml:trace contextRef="#ctx0" brushRef="#br0">0 0,'0'0,"0"0,0 0,0 0,0 0,0 0,0 0,0 0,0 0,0 0,0 0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</inkml:traceFormat>
        <inkml:channelProperties>
          <inkml:channelProperty channel="X" name="resolution" value="326.19775" units="1/cm"/>
          <inkml:channelProperty channel="Y" name="resolution" value="434.78262" units="1/cm"/>
        </inkml:channelProperties>
      </inkml:inkSource>
      <inkml:timestamp xml:id="ts0" timeString="2014-02-04T21:41:24.092"/>
    </inkml:context>
    <inkml:brush xml:id="br0">
      <inkml:brushProperty name="width" value="0.1" units="cm"/>
      <inkml:brushProperty name="height" value="0.1" units="cm"/>
      <inkml:brushProperty name="color" value="#0070C0"/>
      <inkml:brushProperty name="fitToCurve" value="1"/>
    </inkml:brush>
  </inkml:definitions>
  <inkml:trace contextRef="#ctx0" brushRef="#br0">0 0,'0'0,"0"0,0 0,0 0,0 0,0 0,0 0,0 0,0 0,0 0,0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</inkml:traceFormat>
        <inkml:channelProperties>
          <inkml:channelProperty channel="X" name="resolution" value="326.19775" units="1/cm"/>
          <inkml:channelProperty channel="Y" name="resolution" value="434.78262" units="1/cm"/>
          <inkml:channelProperty channel="F" name="resolution" value="0" units="1/dev"/>
        </inkml:channelProperties>
      </inkml:inkSource>
      <inkml:timestamp xml:id="ts0" timeString="2014-02-04T23:20:58.930"/>
    </inkml:context>
    <inkml:brush xml:id="br0">
      <inkml:brushProperty name="width" value="0.1" units="cm"/>
      <inkml:brushProperty name="height" value="0.1" units="cm"/>
      <inkml:brushProperty name="color" value="#0070C0"/>
      <inkml:brushProperty name="fitToCurve" value="1"/>
    </inkml:brush>
  </inkml:definitions>
  <inkml:trace contextRef="#ctx0" brushRef="#br0">82 186 18,'-18'-7'9,"0"17"2,13-10-8,1 0-3,4 0 1,0 0-2,0 0 1,4-3 0,1 0 0,-5 3 1,0 0 0,9-4 0,0 4 0,0-3 1,0 3 1,0 0-3,5 0 1,8-4-1,1 1 1,4-4-1,0-6 1,-4 2-2,-5 1 1,-4 0 1,-1-4 0,-3 4-2,-6 0 0,-4-4 2,0 1 0,-9 3 0,0-1 0,0 1-2,0 3 1,-9-3 1,0 3 1,-1 4-2,6 3 0,-1 3 0,1 1 1,-1 3-2,0-1 1,1 8 0,-5 0 0,-1-1 0,6 8 0,-1-1 2,1 0 0,-1 1 0,5 3 1,0 3-3,4 0 1,5 0-1,9 1 1,5-5-1,0-2 0,4-4 0,4 3 0,10-6 0,9-1 0,-14-2 0,-4-1 0,-5 3-5,-4-2 1,-1-5-1,-4 5 1,0-8-15,-4 0 1,-1 1 12,6-14 0</inkml:trace>
  <inkml:trace contextRef="#ctx0" brushRef="#br0" timeOffset="1">531 36 22,'0'7'11,"-5"-7"0,5 0-10,-4-3 0,-1 10 1,1-1-1,4 5 0,0 6 2,4 3 0,1 0-1,4 8 1,5 2-3,4 4 0,0-3 0,0 0 0,5-8-1,-1-2 1,-3-8-1,-1 1 1,-5-7-8,-4-4 1,0-10-14,-4-3 1</inkml:trace>
  <inkml:trace contextRef="#ctx0" brushRef="#br0" timeOffset="2">708 47 22,'-9'10'11,"0"-7"4,4 7-11,1 1-4,-5 6 1,4-4-1,-4 4 1,-5 0-1,-4 7 1,-9 3 0,-5 0 0,1 1-2,-1-1 0,5-3 1,4-7 1,5-4-1,4 1 0,5-4-1,5-3 0,4-4-9,0 1 1,4-4-7,5 0 0</inkml:trace>
  <inkml:trace contextRef="#ctx0" brushRef="#br0" timeOffset="3">912 36 17,'0'4'8,"-18"-8"4,13 4-8,1 0-2,-1 0 0,1 4 0,-1 6 1,1 7-1,-10 3 1,0 1-1,1 3 0,-1 10 2,1 3 1,4 4-4,-1 3 0,1 7-2,5 0 1,-1 0 0,5-3 0,0-11-1,0 1 1,0-11-3,0-7 0,0-3-5,0-6 0,0-11-14,5-7 1</inkml:trace>
  <inkml:trace contextRef="#ctx0" brushRef="#br0" timeOffset="4">917 50 15,'4'-3'7,"1"3"4,-1-7-9,1 0 1,4 7 0,0-3-2,0 3 1,0 0 0,5 3 1,-1-3-2,5 3 1,-4 8-1,0 2 0,-5 4 2,-5 4 1,-8-4-2,-5 3 1,-5 0-3,-4 1 0,0-1 0,-5-3 1,0 0-1,1-3 1,-6-4-2,10 0 0,0-3-2,5-3 1,8-4-5,5-7 0,9 0-3,5 0 1,-1-3-4,1 3 0</inkml:trace>
  <inkml:trace contextRef="#ctx0" brushRef="#br0" timeOffset="5">1411 64 16,'-9'10'8,"-9"-27"4,13 20-8,1-3-1,-5 7 0,-10 3-1,-3 7 0,-1 0-2,5 4 1,0 2 0,0 5 0,0 2-1,4 4 1,0 0-1,10 0 1,-1-6-1,5-1 1,5-3-1,4-11 0,4-6 0,10-10 0,0-4 0,-1-7 1,1-3-3,-5-3 1,-4-1 2,-5 1 0,-9-4-1,-5 4 1,-8 3-2,-5 0 1,-5 6 0,0 1 1,5 3-2,5 1 1,4-1 0,4 3 0,5 4-7,9-3 0,9 0-13,5 3 0</inkml:trace>
  <inkml:trace contextRef="#ctx0" brushRef="#br0" timeOffset="6">1502 132 25,'-5'20'12,"-8"4"4,8-14-12,-4 4-1,0 6 0,0-3-2,4 4 1,-4-1-1,9-6 0,0-4 0,0 0 0,0-3-1,14-4 0,-5-3 0,0-7 0,5 1 0,-1-5 0,1-6 0,-1 0 0,1 0 0,0 0 0,-1 0 0,1 4 0,-5-1 0,0 7 0,0 0 3,-4 4 1,-5 3-4,4 0 0,1 0 0,-1 3 0,5 1 1,0-1 0,-4 1-2,8 2 1,-8 1 0,-1 0 1,-4 7-1,-4-1 0,-1 8 1,1-1 0,-5 1 0,0-1 0,4-3-1,1-3 0,4-1-1,4-3 0,1-6-9,4-4 1,9-7-10,0-7 0,5 1 7,-1-4 1</inkml:trace>
  <inkml:trace contextRef="#ctx0" brushRef="#br0" timeOffset="7">1887 206 17,'5'0'8,"4"0"2,-9 0-8,13 0-3,-4 0 1,10 0 0,-6 0 1,1-3-1,-1 0 0,-3-1 0,3-3 1,-4 1-1,-9-1 0,0 0 2,-4 0 0,-1-3 5,1 7 0,-5-4 0,-10 10 0,1 4-4,0 0 1,0 6-3,-5 4 0,5 4-1,5-1 1,3 4-1,6 0 1,8-7-2,6 0 0,3-3-2,5-4 1,5 0-7,0-7 0,4 1-9,5-4 0,-1 0 9,6-7 0</inkml:trace>
  <inkml:trace contextRef="#ctx0" brushRef="#br0" timeOffset="8">2250 142 22,'-4'-4'11,"-6"25"4,10-18-11,0 1-1,-4 2 0,-1 5-1,1 2 1,-1 4 0,5 0 1,0 0-1,0 0 0,0-3-4,0-4 1,0 0 1,-4-3 0,4-3 0,0-4 0,9-4-1,0-6 0,5-4-1,4-3 0,4 0-1,1 0 1,4 0 2,-4 7 0,-5-4 0,-4 8 1,-5 2-1,0 1 1,-9 6 0,9 4 0,-5 3-2,1 4 0,-1-1 0,6 1 1,-6 3-2,1 0 1,-5 0-2,4-3 0,-4-1-4,0-2 0,5-5-4,-1-6 1,5-6-16,-4-8 1</inkml:trace>
  <inkml:trace contextRef="#ctx0" brushRef="#br0" timeOffset="9">2558 196 25,'-36'-7'12,"14"-6"6,22 13-14,0 0-2,4-10 0,1 3 0,4 0 1,4 0-4,1 4 1,-1 3-4,1 7 0,-5-4 1,0 4 0,0 3-1,0 0 1,0 0 0,1-3 1,3-3 2,10-4 1,-1 0 3,6-7 1,-6 0 0,-3 7 0,-6-10 1,1 6 1,-5 1-5,0 6 1,-5 1-1,-4-1 1,0 4-3,5 3 0,-5 7 0,0 0 0,0 0 0,0 4 0,0-4-7,0 0 0,0 0-9,0-7 0,0-3-2,0-7 0</inkml:trace>
  <inkml:trace contextRef="#ctx0" brushRef="#br0" timeOffset="10">2645-89 23,'-5'-4'11,"5"18"6,0-11-12,-4 11-3,-1 3 1,1 7 1,-6 3 0,10 7-3,-4-4 0,-1 1-1,-4 3 0,0 0-2,0 0 1,5-3-6,-1-4 1,1-3-1,4-7 0,4-4-13,1-6 1</inkml:trace>
  <inkml:trace contextRef="#ctx0" brushRef="#br0" timeOffset="11">2812 111 28,'-9'0'14,"14"-10"0,-5 10-14,4 0-1,1 0 0,0 0-15,8-3 0,-4 6 6,5 4 0</inkml:trace>
  <inkml:trace contextRef="#ctx0" brushRef="#br0" timeOffset="12">3125 111 23,'5'0'11,"0"-10"8,-5 10-12,-5-7 0,0 7 1,-4 4-5,-9 6 0,0 0-2,-5 4 0,-4 3 1,0 3 0,4 7-2,5 0 0,5 4 1,3-4 0,6-3-3,4 0 1,4-10 1,10-4 0,4-7-2,0-6 0,14-21 0,-5-3 1,-9 3 1,-4 4 0,-5 2 1,-4 5 1,-5 3-1,0 3 0,0 0-1,0 0 1,-5 7-1,5 4 1,0 2-2,0 5 1,5 6 0,-5 0 0,4 3 0,-4 4 0,0-4-4,5 1 1,4-4-3,-5-7 1,5-3-3,1 0 1,3-7-9,1-11 0,-5-6 7,13-10 0</inkml:trace>
  <inkml:trace contextRef="#ctx0" brushRef="#br0" timeOffset="13">3375-222 27,'0'-10'13,"0"3"10,0 7-14,0 3-6,0 1 1,0 6-2,14 3 1,-14 15-1,4 6 0,1 7 0,4-1 1,-5 8-3,1 0 1,-1-1-1,1-3 0,-1-3-2,1-3 1,-5-4-6,0-4 1,0-2-8,0-8 0,-5-6-10,-4-8 0</inkml:trace>
  <inkml:trace contextRef="#ctx0" brushRef="#br0" timeOffset="14">-562 700 11,'0'7'5,"4"-11"8,-4 4-6,0 0-4,0 4 0,0-4-1,0 0 0,0 0-1,0 6 0,0 1 2,0 7 0,0-1-1,0 1 1,-4 6-2,-5 8 0,4 6 4,-4 3 1,-4 0-6,-1 4 1,5 3 0,0-6 0,4-7-1,1-8 1,-1-6 3,5-13 0,0-4-4,0-17 0,5-4 0,-1-2 0,1-8 0,-1 0 1,1 1-1,-1 2 0,6 5-1,-1 2 1,0 4-1,0 0 1,4 4 0,1 2 1,0-6-1,-1 4 0,10 3 0,0-1 0,-5 1 0,-5 3 0,1 7-1,-5 4 1,-4 3-3,-1-1 1,-4 5-3,5-1 1,4 3-8,4-2 1,1-5-11,-1 1 1</inkml:trace>
  <inkml:trace contextRef="#ctx0" brushRef="#br0" timeOffset="15">-177 754 19,'-4'-3'9,"4"-11"4,0 14-9,0 4-1,-5 6 1,1-3-2,-5 6 0,-5 4 0,1 7 0,-1 3-1,0 4 0,5-1-2,0-2 1,5-1-1,-1-3 1,5-4 1,5-6 1,-1-4-4,5-7 1,0-6 1,5-4 0,0-3 0,-1-4 0,-4 1 0,0-1 0,-4 0 0,-1 1 1,1-4-2,-1 0 1,-4 0 1,5 0 0,-5 3 1,5 4 0,-5 3 0,0 0 1,-5 7-2,0 7 1,1 3-1,-1 7 1,1 0-2,4 4 0,0-1-1,4 4 1,1-7-2,-1 0 0,1 0-5,4-7 1,0 1-8,0-5 1,0 5-2,5-8 0</inkml:trace>
  <inkml:trace contextRef="#ctx0" brushRef="#br0" timeOffset="16">55 829 13,'0'7'6,"-18"3"7,18-3-7,0 3-4,0 4 0,0 3 1,0 3 0,-5 4-1,-4 0 1,0-1-1,0 1 1,4-7-1,1-3 0,-1-4-2,5-6 0,0-4-1,9-14 0,5-3 1,4-7 0,5-3-1,-1 0 1,-3-1 0,3 8 0,1 3 0,-9 0 1,-1 7-1,1 3 0,-5-3 0,4 3 0,-3 4 2,-1 3 1,4 3-2,-4 4 0,-9 3-1,-4 4 0,-1 3 0,1 3 1,4 0-1,0 1 1,0-4-2,4 3 1,5 1 0,0-4 0,0-4-7,0 1 1,1-7-8,-6-11 0,1 1 1,-1 3 1</inkml:trace>
  <inkml:trace contextRef="#ctx0" brushRef="#br0" timeOffset="17">431 550 16,'-13'-17'8,"13"41"7,0-21-9,0 4-3,0 7 0,0 9-1,-5 5 0,5 9 0,-4-3 1,4 0-2,0 4 0,0-1-1,4-3 0,1 0 2,-1-7 0,-4-3-4,0-4 0,5-3 2,-5-6 1,0-5-2,0-2 1,-5-8-1,5-2 1,0-5-2,0-2 1,0-4 2,0 0 0,-4 3-1,-1 1 0,1 2 0,-1 5 0,-4-1 0,0 7 1,0 3-1,-5 1 0,1-1 0,-1 4 0,5 0 1,4 3 0,1 0-1,-1 4 0,5 3 1,0-4 1,5 4-2,-1-3 0,1-1 0,-1 5 1,1-12-4,0-2 1,-1 3-4,5-11 1,0-3-20,5 1 1</inkml:trace>
  <inkml:trace contextRef="#ctx0" brushRef="#br0" timeOffset="18">699 921 7,'0'-24'3,"9"-10"7,-5 24-4,1 0-3,0 3 1,-1 0 0,1 0 0,-5 7 3,0 0 1,0 4-6,-5 6 1,-9 3-1,-4 4 1,0 4-2,5-1 1,-1 1-1,0-1 0,5-3-1,5 3 0,8 8 1,10-8 0,4-3 0,5 0 0,4-7-1,9-3 0,5 0 0,-5-4 1,-13-3-2,-5-6 1,-4-5 0,-5-2 0,-14-4 0,-4-4 0,-4 1-1,-6-4 1,1 0 0,0 0 0,5 7-1,3 0 0,1 7-1,5 0 1,-1 3 0,-4 4 0,5 3-3,-1 3 1,1 1-1,-1-1 0,5 4-12,0-4 1,5 1 5,-1-1 1</inkml:trace>
  <inkml:trace contextRef="#ctx0" brushRef="#br0" timeOffset="19">998 860 23,'-4'17'11,"8"23"8,-4-29-12,0 2-1,0 4 1,0 4-5,-4 2 0,4-2-1,0-11 0,0 0 1,4-6 1,1-1-4,4-6 1,4-14 0,6 0 0,-1-7-1,9-7 1,-4 1 0,4 2 0,-5 5-1,-3 6 1,-6 3 2,1 4 0,-10 10-2,-4 0 1,0 7 0,-4 6 1,-1 4-2,5 0 0,0-3 0,0-1 1,0 1-1,5-4 1,-5-3 0,4 0 0,1-4-2,4-6 0,0-4 1,0-3 1,0-7-2,5 0 0,4 0 1,-4 3 0,-1 4 0,-4 3 0,0 7 0,-4 4 1,-5 2-2,0 5 1,0 2 1,0 1 0,0-1-1,0 4 0,0-6 0,4 2 0,-4-3-1,0 1 1,0-1-4,-4 0 0,-5 7 0,4 0 0,5 0-5,5 0 0,4-3 3,0-11 1,5-3-5,4-10 0,4 0-2,6-7 0</inkml:trace>
  <inkml:trace contextRef="#ctx0" brushRef="#br0" timeOffset="20">1579 839 22,'-5'7'11,"10"7"5,-5-8-10,0 5 0,0 6 1,0 0-5,0 3 1,0 7-1,0-3 1,0-7-1,0-3 0,0-4 1,0-3 0,0-4-2,0-3 0,0 4-1,0-11 1,4-3-1,5-4 0,0-3-1,5 0 1,0 0 0,-1 3 0,-8 4 0,8 0 1,-4 3-2,-9 7 1,5 0 1,0 3 1,-1 4-2,1 3 1,4 1-1,0-1 1,0 0-2,-9 0 1,0 14 1,0 3 0,-5 1-2,1-5 1,4 5-1,0-5 1,4-9-11,1-4 0,18-3-8,-5-10 1,9-4 1,-4-10 0</inkml:trace>
  <inkml:trace contextRef="#ctx0" brushRef="#br0" timeOffset="21">1914 1006 19,'-4'3'9,"17"-10"6,-13 7-11,10 0-1,-1-3 0,0 3-3,0 0 0,0 0 0,0-3 1,0-4-2,-4 0 1,4-3-1,-5-4 1,1 1 0,-1-1 0,1 0 3,-5 4 1,0 3 0,-5 1 1,-4 6 0,-4 6 0,-1 1-2,-4 7 1,4 3-2,1 3 0,3 1 0,6 6 0,4 0-2,4 4 0,10-7-1,-5-4 0,5 4-3,4-11 0,-4-6-9,13-10 1,0-7-16,5-4 0</inkml:trace>
  <inkml:trace contextRef="#ctx0" brushRef="#br0" timeOffset="22">2268 914 14,'-4'-14'7,"-1"-3"6,10 11-7,-5 6-3,0 0 0,0 0 2,0 0 0,0 3-2,0 4 1,0 3-1,-5 0 1,1 7-2,-1-3 1,1-4-3,-1 0 0,0 4 3,5-4 0,5 4-3,4-8 0,0 12-1,0-8 0,-9 7 1,9-4 1,-9 4-2,0-3 1,0 3 1,-9-3 1,9-1-3,0 4 1,0-10 0,0 3 0,9-3 0,-4 3 0,-1-3-6,1-4 1,-5-3-2,0 0 0,-5 4-5,-4-4 0,0-7-1,0 4 0,0-4 11,0 0 0</inkml:trace>
  <inkml:trace contextRef="#ctx0" brushRef="#br0" timeOffset="23">2518 914 28,'-9'7'14,"-23"-7"5,32 3-14,-9 1-3,0 2 0,-5 1-1,5 3 0,0 4 0,4 0 1,5 3-2,5 0 1,-1-4 0,6 8 0,-1-4-1,4-7 1,1 0-2,-1 0 0,1-3 2,-5 0 0,0 7 0,-4-8 0,-5 5 1,-5-1 0,1 0-2,-1 4 0,-4-4-1,0 3 1,0 4 0,0-3 0,4-4 0,1 0 0,4-3-11,0-3 1,0-8-16,0-3 0,0 1 21,0-8 1</inkml:trace>
  <inkml:trace contextRef="#ctx0" brushRef="#br0" timeOffset="24">3112 948 24,'-14'7'12,"14"3"3,0-10-12,5 0-1,4 0 1,0 0-2,0 0 0,0-3-1,0-4 0,5-3 3,-5-1 0,13-6-3,-3 0 0,-1 0 0,-5 0 1,6 0-1,-6 7 1,-4-3-1,0-1 0,-4 4 2,-5 3 0,-5-3-1,1 6 1,-5 8 0,-5-1 1,-13 11-3,4 6 1,-4 7 0,0 4 0,4 0 0,0 3 0,5-7-1,18 3 1,0-2-1,5-8 0,17 4-1,6-7 1,3-7-1,10-6 1,-4 6-9,3-3 0,-8-4-3,-5 0 1,-13-9-10,4 2 0</inkml:trace>
  <inkml:trace contextRef="#ctx0" brushRef="#br0" timeOffset="25">3475 836 25,'-9'3'12,"4"11"7,5-11-13,0 4 0,5 3 1,-1 4-5,5 3 1,0 3-2,0 4 0,0-7-1,1 0 0,-6 0-1,14 0 1,-9-7-7,0-3 1,0 0-9,0-7 1,-4 0-4,0-7 0</inkml:trace>
  <inkml:trace contextRef="#ctx0" brushRef="#br0" timeOffset="26">3629 815 26,'-14'-3'13,"1"13"5,8-6-14,-8 2 1,8 5 1,-9 2-4,-4 8 0,0-1-1,5 0 1,-1 8-1,0-5 0,5 8-2,0-10 0,5 6-2</inkml:trace>
  <inkml:trace contextRef="#ctx0" brushRef="#br0" timeOffset="27">3756 815 23,'9'-6'11,"5"2"7,-5 4-11,0 0-1,9 0 0,-5 7-3,1 7 0,4 6-2,0 0 0,-4 4-1,-5 0 1,-4 3-2,-1-3 1,-8 0 0,-5 0 1,-1-4-1,-12-3 0,13-3-5,-9-7 1,4-1-11,0-6 1,1-3-6,8-4 0</inkml:trace>
  <inkml:trace contextRef="#ctx0" brushRef="#br0" timeOffset="28">3792 836 25,'-9'-4'12,"18"18"8,-9-7-13,0 3-1,0 7 1,0 7-1,0 6 0,-4 4-2,-1 11 1,1 2-5,-1 1 0,1 0 0,-1 6 0,0 0-1,5-9 1,0-1-7,0 0 1,5-3-3,0-10 0,-1-4-11,-4-10 0,5-10 8,-5-7 0</inkml:trace>
  <inkml:trace contextRef="#ctx0" brushRef="#br0" timeOffset="29">4305 822 26,'-5'4'13,"-4"-1"2,0-3-12,0 7-1,0 0 1,-9 6 1,-5 4 1,0 0-3,1 4 0,4 6-1,-5-7 0,14 4-1,0-4 0,4 4 0,1-7 1,4 4-2,4-4 1,1 0 0,4-10 1,0-1-1,0-6 1,9-6-1,-4-11 0,4 0 0,-5-4 0,10 1-1,-5-4 0,-4 0-1,-5 4 1,-4 3 2,-1 3 1,-4 7-2,-4 4 0,-1 6 1,0 4 1,-4 7-3,0 3 1,5 0-1,-1 0 1,5 3-6,0 1 1,5-8-9,-1 1 0,5-4-5,5-7 1</inkml:trace>
  <inkml:trace contextRef="#ctx0" brushRef="#br0" timeOffset="30">4500 809 28,'0'6'14,"4"15"8,-4-11-14,0 7-6,0 3 1,0 8 0,-4-1 0,4 3-2,-9-2 1,9-1-1,0-10 0,0-3 2,0-1 0,9-9-2,-5-11 0,5-3-2,0-4 0,1-6 0,8-4 0,-5 0-1,5 3 1,-4 4 0,0 4 1,-5 3 0,-9-1 1,9 8 0,-5 6 1,5 4-1,-4 3 1,-1 4-1,-4 3 0,5 3-2,4 1 1,-9-4 0,9 0 0,-4 0 0,-10 0 0,1-3-5,-1-4 0,1 0-8,4-3 0,0 0-16,0-14 0</inkml:trace>
  <inkml:trace contextRef="#ctx0" brushRef="#br0" timeOffset="31">4890 897 22,'-14'-7'11,"1"-3"5,8 7-11,1-1 4,-10 4 0,5 0-7,4 4 1,5-1-2,-4 4 0,-1 3-2,5 0 1,-4 0 1,4 4 1,-5 0-1,1-1 0,-1 1 0,1-1 0,-1-2-1,1-5 1,4 12-1,4-12 0,5 1 1,0-7 1,0 7-2,0 3 0,0-3-1,5 3 1,0 0 0,-5 4 1,0-4-1,0 4 1,-5-7 1,-4-1 1,0-2-4,0-1 1,0 4 0,-4 0 0,-1 0 0,1-4 0,-5 0-3,0 1 1,-5-1-4,-4-3 1,13 0-4,-4 0 1,5 0-1,-1-10 0,5-4-11,5-3 0</inkml:trace>
  <inkml:trace contextRef="#ctx0" brushRef="#br0" timeOffset="32">5076 934 24,'13'-10'12,"-8"14"7,-5-1-13,0 0 2,-5 8 1,1-1-4,-5 7 1,0 0-5,0 3 0,-5 8 0,10-8 0,-1 4-3,5 0 0,0 3-8,0-7 0,0-3-23,0-7 0</inkml:trace>
  <inkml:trace contextRef="#ctx0" brushRef="#br0" timeOffset="33">5044 870 29,'-9'-10'14,"23"-1"2,-1 8-16,-4 3 0,0 0 0,5 3-4,-5 8 0,5 2-9,8 1 1,6 6 0,-1 1 1</inkml:trace>
  <inkml:trace contextRef="#ctx0" brushRef="#br0" timeOffset="34">5375 1009 26,'5'-3'13,"-5"-11"4,0 14-12,0-7 1,0 4 0,0 3-2,-5 0 0,-4 3-2,0 8 0,-5 2 0,-8 11 1,13 3-3,0 1 0,4 2-1,1-6 1,4 0 0,9-7 0,0-4 0,-5 1 0,14-7 0,-4-14 1,0-3-2,-5-4 1,0-6-1,-9-1 1,4 1 1,-4 3 1,-4-3-3,4 3 1,-5 6-1,1 1 0,-1 0 1,1 3 0,4 4-4,0-1 1,0 4-10,0 0 0,4-3-13,1 0 0</inkml:trace>
  <inkml:trace contextRef="#ctx0" brushRef="#br0" timeOffset="35">5588 972 30,'9'10'15,"-13"10"10,-1-16-16,1 10-4,-5-1 1,-5 11-5,5-10 0,5-4-1,-1 0 0,-4-3 0,9-4 1,9-6-2,0-4 1,5-3 0,-1-7 1,-4 0-2,5 3 1,4 1 0,-4 2 0,-5 1 0,0 7 1,-5 3-2,5 6 1,10 25 3,-6 0 1,1-4-5,-5 0 1,-5-10-2,1 0 1,-1-3-23,1-4 0,-5-3 1,0-7 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</inkml:traceFormat>
        <inkml:channelProperties>
          <inkml:channelProperty channel="X" name="resolution" value="326.19775" units="1/cm"/>
          <inkml:channelProperty channel="Y" name="resolution" value="434.78262" units="1/cm"/>
          <inkml:channelProperty channel="F" name="resolution" value="0" units="1/dev"/>
        </inkml:channelProperties>
      </inkml:inkSource>
      <inkml:timestamp xml:id="ts0" timeString="2014-02-04T23:21:14.138"/>
    </inkml:context>
    <inkml:brush xml:id="br0">
      <inkml:brushProperty name="width" value="0.1" units="cm"/>
      <inkml:brushProperty name="height" value="0.1" units="cm"/>
      <inkml:brushProperty name="color" value="#0070C0"/>
      <inkml:brushProperty name="fitToCurve" value="1"/>
    </inkml:brush>
  </inkml:definitions>
  <inkml:trace contextRef="#ctx0" brushRef="#br0">-2 65 14,'0'3'7,"5"-10"5,-5 7-7,9-3-3,0-1 0,0 4 1,0 4 0,0-1-2,-4 1 1,-1-1 0,6 0 0,-1-3-1,4 4 1,1-4 2,-1-7 1,1 7-5,0-3 1,-1-4 0,1 3 1,-1 1-2,1-4 0,0 4 1,-1-1 1,-4 4-1,5 0 0,-5 4 0,5 3 1,-1-1-1,1-2 0,4-1 0,0 4 0,5 0-2,-1 0 1,1-7 0,0 0 1,4-4 0,0 8 0,-4-4-1,0-4 0,-5 1 0,-5-4 1,1 4-1,-5 3 0,0 0 0,0 0 1,0 0-1,9-4 1,1 1-2,-6 3 1,14 0-1,-4-7 1,-5 10 1,-4-3 0,-1 0-2,1-3 1,0 6-1,-5-3 1,0 4 0,4-4 1,-4 0-1,5 3 0,0 4 1,-1-7 0,5 3-2,1-3 0,3-3 2,1 3 0,0 3-3,-1-3 1,5 4 2,-4-8 0,9 4-1,-5 0 1,0-3-1,-9 6 0,10-6 1,-6 0 0,6 3-2,-1 0 1,-5 0 0,1 0 1,0 3-2,-5 0 1,0-3-1,0 0 0,-4 4 2,-1-1 0,1-3-1,-5 4 0,9 2 0,0-9 0,1 3 0,3 0 0,1 0 0,0 0 0,-5 3 0,4 1 1,1-4-2,0-4 1,-1-2 0,1 2 0,0 8 0,4-4 0,-4 0 0,-5 3 0,5-6 0,-5 6 0,0 0-1,-5-6 1,15 6 1,-1 1 1,5-8-2,-1 1 0,-8 3-1,4-3 0,-4 9 1,-5-12 1,9 9-1,-4-3 0,-9 3-1,8 1 1,-4-4 0,5 0 0,0 0 0,4 0 0,0-4 1,0 1 0,1 0-1,3-1 0,-3 1-1,-6-1 1,1 4 0,-5 0 1,0-3-1,0 0 0,14-1 0,-5 1 1,1 3-2,-1-7 1,-5 4 0,6 3 1,-10 3-1,0-6 1,0 3-2,-4 0 1,4 0 0,-5 0 1,1 3-2,9-6 1,-1 3 0,-3-4 1,12 4-1,-3-3 0,-1 3 0,0-4 0,-4 1-1,4-4 1,-4 4 0,-1 3 0,1 0-1,0 0 1,-1 3 0,5-3 1,1 4-1,-6-8 1,15 4-2,-15 0 1,10 0 0,-5-3 0,-9-4 0,14 7 0,-5 0 0,1-7 0,-6 4 0,1-1 0,9 1 0,-5 3 0,-9 3 0,14-3 0,-10 4 0,-3-1 0,8 4 0,-4-4 0,-5-3-1,9 4 1,-4-8 0,-5 8 1,4-8-1,6 1 0,-6 0 0,15-1 1,-15 4-2,5-7 0,-4 14 1,-5-7 0,0-3 0,-4 3 1,0 3-2,-5 1 1,0-1 0,-5-6 1,10 6-1,4-6 0,0 3 0,0 0 0,10 3 1,-6-3 0,-4 0-2,10 3 0,-6-3 0,-4 0 1,1 4 0,3-4 1,-4 0-2,-4-4 0,0 1 2,4-4 0,-9 7-2,0-3 1,0 3-4,-5-4 1,-4 4-3,0 0 1,5 0-4,-5 0 1,9 7-4,5-3 0,-14-1-3,-9-3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</inkml:traceFormat>
        <inkml:channelProperties>
          <inkml:channelProperty channel="X" name="resolution" value="326.19775" units="1/cm"/>
          <inkml:channelProperty channel="Y" name="resolution" value="434.78262" units="1/cm"/>
          <inkml:channelProperty channel="F" name="resolution" value="0" units="1/dev"/>
        </inkml:channelProperties>
      </inkml:inkSource>
      <inkml:timestamp xml:id="ts0" timeString="2014-02-04T11:21:41.854"/>
    </inkml:context>
    <inkml:brush xml:id="br0">
      <inkml:brushProperty name="width" value="0.15875" units="cm"/>
      <inkml:brushProperty name="height" value="0.15875" units="cm"/>
      <inkml:brushProperty name="color" value="#7030A0"/>
      <inkml:brushProperty name="fitToCurve" value="1"/>
    </inkml:brush>
  </inkml:definitions>
  <inkml:trace contextRef="#ctx0" brushRef="#br0">9 350 17,'-3'-2'8,"0"2"4,3 0-8,0-3-1,-2 3 1,2 3-3,0-6 0,0 6 2,0-3 1,0 5 2,2-3 1,1 8-3,0 7 1,2 8-2,-3 8 1,3 2 0,1 7 0,-1 8-2,0 5 1,0 2 2,0-3 1,8-6-3,0-6 0,5-12 5,3-15 0,5-20 0,15-23 1,16-21-9,21-23 0,-3-10-1,10-20 0,3-1-6,8 9 1,-16 12-20,-7 7 0,-11 16-5,-5 6 0,-16 16 22,-12 10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</inkml:traceFormat>
        <inkml:channelProperties>
          <inkml:channelProperty channel="X" name="resolution" value="326.19775" units="1/cm"/>
          <inkml:channelProperty channel="Y" name="resolution" value="434.78262" units="1/cm"/>
          <inkml:channelProperty channel="F" name="resolution" value="0" units="1/dev"/>
        </inkml:channelProperties>
      </inkml:inkSource>
      <inkml:timestamp xml:id="ts0" timeString="2014-02-04T11:26:30.760"/>
    </inkml:context>
    <inkml:brush xml:id="br0">
      <inkml:brushProperty name="width" value="0.15875" units="cm"/>
      <inkml:brushProperty name="height" value="0.15875" units="cm"/>
      <inkml:brushProperty name="color" value="#7030A0"/>
      <inkml:brushProperty name="fitToCurve" value="1"/>
    </inkml:brush>
  </inkml:definitions>
  <inkml:trace contextRef="#ctx0" brushRef="#br0">9 350 17,'-3'-2'8,"0"2"4,3 0-8,0-3-1,-2 3 1,2 3-3,0-6 0,0 6 2,0-3 1,0 5 2,2-3 1,1 8-3,0 7 1,2 8-2,-3 7 1,3 3 0,1 7 0,-1 8-2,0 5 1,0 2 2,0-3 1,8-6-3,0-6 0,5-12 5,3-15 0,5-20 0,15-23 1,16-21-9,21-23 0,-3-10-1,10-20 0,3 0-6,8 8 1,-16 12-20,-7 7 0,-11 16-5,-5 6 0,-16 16 22,-12 10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</inkml:traceFormat>
        <inkml:channelProperties>
          <inkml:channelProperty channel="X" name="resolution" value="326.19775" units="1/cm"/>
          <inkml:channelProperty channel="Y" name="resolution" value="434.78262" units="1/cm"/>
          <inkml:channelProperty channel="F" name="resolution" value="0" units="1/dev"/>
        </inkml:channelProperties>
      </inkml:inkSource>
      <inkml:timestamp xml:id="ts0" timeString="2014-02-04T11:21:37.181"/>
    </inkml:context>
    <inkml:brush xml:id="br0">
      <inkml:brushProperty name="width" value="0.15875" units="cm"/>
      <inkml:brushProperty name="height" value="0.15875" units="cm"/>
      <inkml:brushProperty name="color" value="#7030A0"/>
      <inkml:brushProperty name="fitToCurve" value="1"/>
    </inkml:brush>
  </inkml:definitions>
  <inkml:trace contextRef="#ctx0" brushRef="#br0">9 350 17,'-3'-2'8,"0"2"4,3 0-8,0-3-1,-2 3 1,2 3-3,0-6 0,0 6 2,0-3 1,0 5 2,2-3 1,1 8-3,0 7 1,2 8-2,-3 8 1,3 2 0,1 7 0,-1 8-2,0 5 1,0 2 2,0-3 1,8-6-3,0-6 0,5-12 5,3-15 0,5-20 0,15-23 1,16-21-9,21-23 0,-3-10-1,10-20 0,3-1-6,8 9 1,-16 12-20,-7 7 0,-11 16-5,-5 6 0,-16 16 22,-12 10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</inkml:traceFormat>
        <inkml:channelProperties>
          <inkml:channelProperty channel="X" name="resolution" value="326.19775" units="1/cm"/>
          <inkml:channelProperty channel="Y" name="resolution" value="434.78262" units="1/cm"/>
          <inkml:channelProperty channel="F" name="resolution" value="0" units="1/dev"/>
        </inkml:channelProperties>
      </inkml:inkSource>
      <inkml:timestamp xml:id="ts0" timeString="2014-02-04T11:21:41.854"/>
    </inkml:context>
    <inkml:brush xml:id="br0">
      <inkml:brushProperty name="width" value="0.15875" units="cm"/>
      <inkml:brushProperty name="height" value="0.15875" units="cm"/>
      <inkml:brushProperty name="color" value="#7030A0"/>
      <inkml:brushProperty name="fitToCurve" value="1"/>
    </inkml:brush>
  </inkml:definitions>
  <inkml:trace contextRef="#ctx0" brushRef="#br0">9 350 17,'-3'-2'8,"0"2"4,3 0-8,0-3-1,-2 3 1,2 3-3,0-6 0,0 6 2,0-3 1,0 5 2,2-3 1,1 8-3,0 7 1,2 8-2,-3 8 1,3 2 0,1 7 0,-1 8-2,0 5 1,0 2 2,0-3 1,8-6-3,0-6 0,5-12 5,3-15 0,5-20 0,15-23 1,16-21-9,21-23 0,-3-10-1,10-20 0,3-1-6,8 9 1,-16 12-20,-7 7 0,-11 16-5,-5 6 0,-16 16 22,-12 10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</inkml:traceFormat>
        <inkml:channelProperties>
          <inkml:channelProperty channel="X" name="resolution" value="326.19775" units="1/cm"/>
          <inkml:channelProperty channel="Y" name="resolution" value="434.78262" units="1/cm"/>
          <inkml:channelProperty channel="F" name="resolution" value="0" units="1/dev"/>
        </inkml:channelProperties>
      </inkml:inkSource>
      <inkml:timestamp xml:id="ts0" timeString="2014-02-04T11:26:30.760"/>
    </inkml:context>
    <inkml:brush xml:id="br0">
      <inkml:brushProperty name="width" value="0.15875" units="cm"/>
      <inkml:brushProperty name="height" value="0.15875" units="cm"/>
      <inkml:brushProperty name="color" value="#7030A0"/>
      <inkml:brushProperty name="fitToCurve" value="1"/>
    </inkml:brush>
  </inkml:definitions>
  <inkml:trace contextRef="#ctx0" brushRef="#br0">9 350 17,'-3'-2'8,"0"2"4,3 0-8,0-3-1,-2 3 1,2 3-3,0-6 0,0 6 2,0-3 1,0 5 2,2-3 1,1 8-3,0 7 1,2 8-2,-3 7 1,3 3 0,1 7 0,-1 8-2,0 5 1,0 2 2,0-3 1,8-6-3,0-6 0,5-12 5,3-15 0,5-20 0,15-23 1,16-21-9,21-23 0,-3-10-1,10-20 0,3 0-6,8 8 1,-16 12-20,-7 7 0,-11 16-5,-5 6 0,-16 16 22,-12 10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D1C4F-AC2D-4280-AEE0-82A3A3E208E2}" type="datetimeFigureOut">
              <a:rPr lang="en-US" smtClean="0"/>
              <a:t>2/7/2014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F0D1C5-7541-49CD-BB7D-7E1B15D46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32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2/7/2014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2/7/2014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2/7/2014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2/7/2014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2/7/2014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2/7/2014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2/7/2014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2/7/2014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2/7/2014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2/7/2014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2/7/2014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2/7/2014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2/7/2014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2/7/2014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2/7/2014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2/7/2014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2/7/2014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2/7/2014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4" Type="http://schemas.openxmlformats.org/officeDocument/2006/relationships/customXml" Target="../ink/ink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customXml" Target="../ink/ink6.xml"/><Relationship Id="rId4" Type="http://schemas.openxmlformats.org/officeDocument/2006/relationships/customXml" Target="../ink/ink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7" Type="http://schemas.openxmlformats.org/officeDocument/2006/relationships/customXml" Target="../ink/ink10.xml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customXml" Target="../ink/ink9.xml"/><Relationship Id="rId4" Type="http://schemas.openxmlformats.org/officeDocument/2006/relationships/customXml" Target="../ink/ink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customXml" Target="../ink/ink12.xml"/><Relationship Id="rId4" Type="http://schemas.openxmlformats.org/officeDocument/2006/relationships/image" Target="../media/image1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7" Type="http://schemas.openxmlformats.org/officeDocument/2006/relationships/customXml" Target="../ink/ink16.xml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customXml" Target="../ink/ink15.xml"/><Relationship Id="rId4" Type="http://schemas.openxmlformats.org/officeDocument/2006/relationships/customXml" Target="../ink/ink1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21.emf"/><Relationship Id="rId3" Type="http://schemas.openxmlformats.org/officeDocument/2006/relationships/image" Target="../media/image19.png"/><Relationship Id="rId7" Type="http://schemas.openxmlformats.org/officeDocument/2006/relationships/image" Target="../media/image18.emf"/><Relationship Id="rId12" Type="http://schemas.openxmlformats.org/officeDocument/2006/relationships/customXml" Target="../ink/ink21.xml"/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11" Type="http://schemas.openxmlformats.org/officeDocument/2006/relationships/image" Target="../media/image20.emf"/><Relationship Id="rId5" Type="http://schemas.openxmlformats.org/officeDocument/2006/relationships/image" Target="../media/image15.emf"/><Relationship Id="rId10" Type="http://schemas.openxmlformats.org/officeDocument/2006/relationships/customXml" Target="../ink/ink20.xml"/><Relationship Id="rId4" Type="http://schemas.openxmlformats.org/officeDocument/2006/relationships/customXml" Target="../ink/ink17.xml"/><Relationship Id="rId9" Type="http://schemas.openxmlformats.org/officeDocument/2006/relationships/image" Target="../media/image19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13" Type="http://schemas.openxmlformats.org/officeDocument/2006/relationships/image" Target="../media/image21.emf"/><Relationship Id="rId3" Type="http://schemas.openxmlformats.org/officeDocument/2006/relationships/image" Target="../media/image19.png"/><Relationship Id="rId7" Type="http://schemas.openxmlformats.org/officeDocument/2006/relationships/image" Target="../media/image18.emf"/><Relationship Id="rId12" Type="http://schemas.openxmlformats.org/officeDocument/2006/relationships/customXml" Target="../ink/ink26.xml"/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.xml"/><Relationship Id="rId11" Type="http://schemas.openxmlformats.org/officeDocument/2006/relationships/image" Target="../media/image20.emf"/><Relationship Id="rId5" Type="http://schemas.openxmlformats.org/officeDocument/2006/relationships/image" Target="../media/image15.emf"/><Relationship Id="rId10" Type="http://schemas.openxmlformats.org/officeDocument/2006/relationships/customXml" Target="../ink/ink25.xml"/><Relationship Id="rId4" Type="http://schemas.openxmlformats.org/officeDocument/2006/relationships/customXml" Target="../ink/ink22.xml"/><Relationship Id="rId9" Type="http://schemas.openxmlformats.org/officeDocument/2006/relationships/image" Target="../media/image19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13" Type="http://schemas.openxmlformats.org/officeDocument/2006/relationships/image" Target="../media/image260.emf"/><Relationship Id="rId3" Type="http://schemas.openxmlformats.org/officeDocument/2006/relationships/image" Target="../media/image19.png"/><Relationship Id="rId7" Type="http://schemas.openxmlformats.org/officeDocument/2006/relationships/image" Target="../media/image230.emf"/><Relationship Id="rId12" Type="http://schemas.openxmlformats.org/officeDocument/2006/relationships/customXml" Target="../ink/ink31.xml"/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.xml"/><Relationship Id="rId11" Type="http://schemas.openxmlformats.org/officeDocument/2006/relationships/image" Target="../media/image25.emf"/><Relationship Id="rId5" Type="http://schemas.openxmlformats.org/officeDocument/2006/relationships/image" Target="../media/image22.emf"/><Relationship Id="rId10" Type="http://schemas.openxmlformats.org/officeDocument/2006/relationships/customXml" Target="../ink/ink30.xml"/><Relationship Id="rId4" Type="http://schemas.openxmlformats.org/officeDocument/2006/relationships/customXml" Target="../ink/ink27.xml"/><Relationship Id="rId9" Type="http://schemas.openxmlformats.org/officeDocument/2006/relationships/image" Target="../media/image24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.xml"/><Relationship Id="rId13" Type="http://schemas.openxmlformats.org/officeDocument/2006/relationships/image" Target="../media/image260.emf"/><Relationship Id="rId3" Type="http://schemas.openxmlformats.org/officeDocument/2006/relationships/image" Target="../media/image19.png"/><Relationship Id="rId7" Type="http://schemas.openxmlformats.org/officeDocument/2006/relationships/image" Target="../media/image230.emf"/><Relationship Id="rId12" Type="http://schemas.openxmlformats.org/officeDocument/2006/relationships/customXml" Target="../ink/ink36.xml"/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.xml"/><Relationship Id="rId11" Type="http://schemas.openxmlformats.org/officeDocument/2006/relationships/image" Target="../media/image25.emf"/><Relationship Id="rId5" Type="http://schemas.openxmlformats.org/officeDocument/2006/relationships/image" Target="../media/image22.emf"/><Relationship Id="rId10" Type="http://schemas.openxmlformats.org/officeDocument/2006/relationships/customXml" Target="../ink/ink35.xml"/><Relationship Id="rId4" Type="http://schemas.openxmlformats.org/officeDocument/2006/relationships/customXml" Target="../ink/ink32.xml"/><Relationship Id="rId9" Type="http://schemas.openxmlformats.org/officeDocument/2006/relationships/image" Target="../media/image24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.xml"/><Relationship Id="rId13" Type="http://schemas.openxmlformats.org/officeDocument/2006/relationships/image" Target="../media/image260.emf"/><Relationship Id="rId3" Type="http://schemas.openxmlformats.org/officeDocument/2006/relationships/image" Target="../media/image19.png"/><Relationship Id="rId7" Type="http://schemas.openxmlformats.org/officeDocument/2006/relationships/image" Target="../media/image230.emf"/><Relationship Id="rId12" Type="http://schemas.openxmlformats.org/officeDocument/2006/relationships/customXml" Target="../ink/ink41.xml"/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8.xml"/><Relationship Id="rId11" Type="http://schemas.openxmlformats.org/officeDocument/2006/relationships/image" Target="../media/image25.emf"/><Relationship Id="rId5" Type="http://schemas.openxmlformats.org/officeDocument/2006/relationships/image" Target="../media/image22.emf"/><Relationship Id="rId10" Type="http://schemas.openxmlformats.org/officeDocument/2006/relationships/customXml" Target="../ink/ink40.xml"/><Relationship Id="rId4" Type="http://schemas.openxmlformats.org/officeDocument/2006/relationships/customXml" Target="../ink/ink37.xml"/><Relationship Id="rId9" Type="http://schemas.openxmlformats.org/officeDocument/2006/relationships/image" Target="../media/image2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.xml"/><Relationship Id="rId3" Type="http://schemas.openxmlformats.org/officeDocument/2006/relationships/customXml" Target="../ink/ink43.xml"/><Relationship Id="rId7" Type="http://schemas.openxmlformats.org/officeDocument/2006/relationships/image" Target="../media/image31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4.xml"/><Relationship Id="rId5" Type="http://schemas.openxmlformats.org/officeDocument/2006/relationships/image" Target="../media/image28.PNG"/><Relationship Id="rId4" Type="http://schemas.openxmlformats.org/officeDocument/2006/relationships/image" Target="../media/image29.emf"/><Relationship Id="rId9" Type="http://schemas.openxmlformats.org/officeDocument/2006/relationships/image" Target="../media/image32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4432" y="4341347"/>
            <a:ext cx="11087991" cy="1421838"/>
          </a:xfrm>
        </p:spPr>
        <p:txBody>
          <a:bodyPr>
            <a:noAutofit/>
          </a:bodyPr>
          <a:lstStyle/>
          <a:p>
            <a:pPr algn="ctr"/>
            <a:r>
              <a:rPr lang="en-US" sz="3600" dirty="0" smtClean="0"/>
              <a:t>“Robust protocols for securely expanding randomness</a:t>
            </a:r>
          </a:p>
          <a:p>
            <a:pPr algn="ctr"/>
            <a:r>
              <a:rPr lang="en-US" sz="3600" dirty="0" smtClean="0"/>
              <a:t>and distributing keys using untrusted devices”</a:t>
            </a:r>
          </a:p>
          <a:p>
            <a:pPr algn="ctr"/>
            <a:r>
              <a:rPr lang="en-US" sz="3600" dirty="0" smtClean="0"/>
              <a:t>         by </a:t>
            </a:r>
            <a:r>
              <a:rPr lang="en-US" sz="3600" b="1" dirty="0" smtClean="0"/>
              <a:t>Carl A. Miller and Yaoyun Shi</a:t>
            </a:r>
          </a:p>
          <a:p>
            <a:pPr algn="ctr"/>
            <a:endParaRPr lang="en-US" sz="3600" i="1" dirty="0" smtClean="0"/>
          </a:p>
          <a:p>
            <a:pPr algn="ctr"/>
            <a:endParaRPr lang="en-US" sz="3600" i="1" dirty="0" smtClean="0"/>
          </a:p>
          <a:p>
            <a:pPr algn="ctr"/>
            <a:endParaRPr lang="en-US" sz="3600" i="1" dirty="0"/>
          </a:p>
          <a:p>
            <a:pPr algn="ctr"/>
            <a:endParaRPr lang="en-US" sz="3600" b="1" dirty="0"/>
          </a:p>
          <a:p>
            <a:pPr algn="ctr"/>
            <a:r>
              <a:rPr lang="en-US" sz="3600" dirty="0"/>
              <a:t>“Physical Randomness Extractors”</a:t>
            </a:r>
          </a:p>
          <a:p>
            <a:pPr algn="ctr"/>
            <a:r>
              <a:rPr lang="en-US" sz="3600" dirty="0"/>
              <a:t>                </a:t>
            </a:r>
            <a:r>
              <a:rPr lang="en-US" sz="3600" dirty="0" smtClean="0"/>
              <a:t>by  </a:t>
            </a:r>
            <a:r>
              <a:rPr lang="en-US" sz="3600" b="1" dirty="0"/>
              <a:t>Kai-Min Chung, Yaoyun </a:t>
            </a:r>
            <a:r>
              <a:rPr lang="en-US" sz="3600" b="1" dirty="0" smtClean="0"/>
              <a:t>Shi, and </a:t>
            </a:r>
            <a:r>
              <a:rPr lang="en-US" sz="3600" b="1" dirty="0" err="1"/>
              <a:t>Xiaodi</a:t>
            </a:r>
            <a:r>
              <a:rPr lang="en-US" sz="3600" b="1" dirty="0"/>
              <a:t> </a:t>
            </a:r>
            <a:r>
              <a:rPr lang="en-US" sz="3600" b="1" dirty="0" smtClean="0"/>
              <a:t>Wu</a:t>
            </a:r>
            <a:endParaRPr lang="en-US" sz="3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3521" t="6439" r="8437" b="25863"/>
          <a:stretch/>
        </p:blipFill>
        <p:spPr>
          <a:xfrm>
            <a:off x="489857" y="2104572"/>
            <a:ext cx="1897100" cy="2103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9499" t="5916" r="6554" b="21540"/>
          <a:stretch/>
        </p:blipFill>
        <p:spPr>
          <a:xfrm>
            <a:off x="2390598" y="2103757"/>
            <a:ext cx="1844275" cy="2103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3420" t="34906" r="36102" b="29354"/>
          <a:stretch/>
        </p:blipFill>
        <p:spPr>
          <a:xfrm>
            <a:off x="9780488" y="2170992"/>
            <a:ext cx="1793451" cy="2103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9499" t="5916" r="6554" b="21540"/>
          <a:stretch/>
        </p:blipFill>
        <p:spPr>
          <a:xfrm>
            <a:off x="7925863" y="2123452"/>
            <a:ext cx="1844275" cy="21031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645" y="2039117"/>
            <a:ext cx="1992868" cy="230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71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365125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At the cost of trust …</a:t>
            </a:r>
            <a:endParaRPr lang="en-US" dirty="0">
              <a:solidFill>
                <a:schemeClr val="bg2"/>
              </a:solidFill>
              <a:cs typeface="Aparajita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41325" y="1628775"/>
            <a:ext cx="8724900" cy="4489450"/>
            <a:chOff x="441325" y="1612900"/>
            <a:chExt cx="8724900" cy="448945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325" y="5010150"/>
              <a:ext cx="8724900" cy="10922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1612900"/>
              <a:ext cx="6197600" cy="12065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71750" y="2803525"/>
              <a:ext cx="2400300" cy="2095500"/>
            </a:xfrm>
            <a:prstGeom prst="rect">
              <a:avLst/>
            </a:prstGeom>
          </p:spPr>
        </p:pic>
      </p:grpSp>
      <p:sp>
        <p:nvSpPr>
          <p:cNvPr id="8" name="Content Placeholder 2"/>
          <p:cNvSpPr txBox="1">
            <a:spLocks/>
          </p:cNvSpPr>
          <p:nvPr/>
        </p:nvSpPr>
        <p:spPr>
          <a:xfrm>
            <a:off x="6540499" y="1595438"/>
            <a:ext cx="444076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chemeClr val="bg2"/>
                </a:solidFill>
                <a:cs typeface="Aparajita" panose="020B0604020202020204" pitchFamily="34" charset="0"/>
              </a:rPr>
              <a:t>As classical </a:t>
            </a:r>
            <a:r>
              <a:rPr lang="en-US" sz="3200" dirty="0" err="1" smtClean="0">
                <a:solidFill>
                  <a:schemeClr val="bg2"/>
                </a:solidFill>
                <a:cs typeface="Aparajita" panose="020B0604020202020204" pitchFamily="34" charset="0"/>
              </a:rPr>
              <a:t>beings,we</a:t>
            </a:r>
            <a:r>
              <a:rPr lang="en-US" sz="3200" dirty="0">
                <a:solidFill>
                  <a:schemeClr val="bg2"/>
                </a:solidFill>
                <a:cs typeface="Aparajita" panose="020B0604020202020204" pitchFamily="34" charset="0"/>
              </a:rPr>
              <a:t> </a:t>
            </a:r>
            <a:r>
              <a:rPr lang="en-US" sz="3200" dirty="0" smtClean="0">
                <a:solidFill>
                  <a:schemeClr val="bg2"/>
                </a:solidFill>
                <a:cs typeface="Aparajita" panose="020B0604020202020204" pitchFamily="34" charset="0"/>
              </a:rPr>
              <a:t>can’t feel quantum</a:t>
            </a:r>
          </a:p>
          <a:p>
            <a:r>
              <a:rPr lang="en-US" sz="3200" dirty="0" smtClean="0">
                <a:solidFill>
                  <a:srgbClr val="FF0000"/>
                </a:solidFill>
                <a:cs typeface="Aparajita" panose="020B0604020202020204" pitchFamily="34" charset="0"/>
              </a:rPr>
              <a:t>Noise</a:t>
            </a:r>
            <a:r>
              <a:rPr lang="en-US" sz="3200" dirty="0" smtClean="0">
                <a:solidFill>
                  <a:schemeClr val="bg2"/>
                </a:solidFill>
                <a:cs typeface="Aparajita" panose="020B0604020202020204" pitchFamily="34" charset="0"/>
              </a:rPr>
              <a:t>: need </a:t>
            </a:r>
            <a:r>
              <a:rPr lang="en-US" sz="3200" dirty="0">
                <a:solidFill>
                  <a:schemeClr val="bg2"/>
                </a:solidFill>
                <a:cs typeface="Aparajita" panose="020B0604020202020204" pitchFamily="34" charset="0"/>
              </a:rPr>
              <a:t>to believe that the device isn’t </a:t>
            </a:r>
            <a:r>
              <a:rPr lang="en-US" sz="3200" dirty="0" smtClean="0">
                <a:solidFill>
                  <a:schemeClr val="bg2"/>
                </a:solidFill>
                <a:cs typeface="Aparajita" panose="020B0604020202020204" pitchFamily="34" charset="0"/>
              </a:rPr>
              <a:t>faulty.</a:t>
            </a:r>
            <a:endParaRPr lang="en-US" sz="3200" b="1" dirty="0" smtClean="0">
              <a:solidFill>
                <a:schemeClr val="bg2"/>
              </a:solidFill>
              <a:cs typeface="Aparajita" panose="020B0604020202020204" pitchFamily="34" charset="0"/>
            </a:endParaRPr>
          </a:p>
          <a:p>
            <a:r>
              <a:rPr lang="en-US" sz="3200" dirty="0" smtClean="0">
                <a:solidFill>
                  <a:srgbClr val="FF0000"/>
                </a:solidFill>
                <a:cs typeface="Aparajita" panose="020B0604020202020204" pitchFamily="34" charset="0"/>
              </a:rPr>
              <a:t>Trust</a:t>
            </a:r>
            <a:r>
              <a:rPr lang="en-US" sz="3200" dirty="0" smtClean="0">
                <a:solidFill>
                  <a:schemeClr val="bg2"/>
                </a:solidFill>
                <a:cs typeface="Aparajita" panose="020B0604020202020204" pitchFamily="34" charset="0"/>
              </a:rPr>
              <a:t>: need </a:t>
            </a:r>
            <a:r>
              <a:rPr lang="en-US" sz="3200" dirty="0">
                <a:solidFill>
                  <a:schemeClr val="bg2"/>
                </a:solidFill>
                <a:cs typeface="Aparajita" panose="020B0604020202020204" pitchFamily="34" charset="0"/>
              </a:rPr>
              <a:t>to believe that the hardware is trustworthy.  (For QKD, this is especially hard.</a:t>
            </a:r>
            <a:r>
              <a:rPr lang="en-US" sz="3200" dirty="0" smtClean="0">
                <a:solidFill>
                  <a:schemeClr val="bg2"/>
                </a:solidFill>
                <a:cs typeface="Aparajita" panose="020B0604020202020204" pitchFamily="34" charset="0"/>
              </a:rPr>
              <a:t>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50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365125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Untrusted Quantum Devices</a:t>
            </a:r>
            <a:endParaRPr lang="en-US" dirty="0">
              <a:solidFill>
                <a:schemeClr val="bg2"/>
              </a:solidFill>
              <a:cs typeface="Aparajita" panose="020B060402020202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06213" y="1690688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200" b="1" dirty="0"/>
          </a:p>
        </p:txBody>
      </p:sp>
      <p:sp>
        <p:nvSpPr>
          <p:cNvPr id="9" name="Rectangle 8"/>
          <p:cNvSpPr/>
          <p:nvPr/>
        </p:nvSpPr>
        <p:spPr>
          <a:xfrm>
            <a:off x="1015110" y="1608328"/>
            <a:ext cx="9602688" cy="2006241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>
                <a:lumMod val="85000"/>
              </a:schemeClr>
            </a:solidFill>
          </a:ln>
          <a:effectLst>
            <a:outerShdw blurRad="50800" dist="266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t" hangingPunct="0"/>
            <a:r>
              <a:rPr lang="en-US" sz="3200" b="1" dirty="0" smtClean="0">
                <a:solidFill>
                  <a:schemeClr val="bg1"/>
                </a:solidFill>
              </a:rPr>
              <a:t>The Central Rule:</a:t>
            </a:r>
            <a:r>
              <a:rPr lang="en-US" sz="3200" dirty="0" smtClean="0">
                <a:solidFill>
                  <a:schemeClr val="bg1"/>
                </a:solidFill>
              </a:rPr>
              <a:t> We trust </a:t>
            </a:r>
            <a:r>
              <a:rPr lang="en-US" sz="3200" i="1" dirty="0" smtClean="0">
                <a:solidFill>
                  <a:schemeClr val="bg1"/>
                </a:solidFill>
              </a:rPr>
              <a:t>classical operations</a:t>
            </a:r>
            <a:r>
              <a:rPr lang="en-US" sz="3200" dirty="0" smtClean="0">
                <a:solidFill>
                  <a:schemeClr val="bg1"/>
                </a:solidFill>
              </a:rPr>
              <a:t> only.  All quantum operations must be verified (one way or another) through classical means.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058613" y="1843088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200" dirty="0">
              <a:solidFill>
                <a:schemeClr val="bg2"/>
              </a:solidFill>
              <a:cs typeface="Aparajita" panose="020B0604020202020204" pitchFamily="34" charset="0"/>
            </a:endParaRPr>
          </a:p>
          <a:p>
            <a:pPr marL="0" indent="0">
              <a:buNone/>
            </a:pPr>
            <a:endParaRPr lang="en-US" sz="3200" dirty="0" smtClean="0">
              <a:solidFill>
                <a:schemeClr val="bg2"/>
              </a:solidFill>
              <a:cs typeface="Aparajita" panose="020B0604020202020204" pitchFamily="34" charset="0"/>
            </a:endParaRPr>
          </a:p>
          <a:p>
            <a:pPr marL="0" indent="0">
              <a:buNone/>
            </a:pPr>
            <a:endParaRPr lang="en-US" sz="3200" dirty="0">
              <a:solidFill>
                <a:schemeClr val="bg2"/>
              </a:solidFill>
              <a:cs typeface="Aparajita" panose="020B0604020202020204" pitchFamily="34" charset="0"/>
            </a:endParaRPr>
          </a:p>
          <a:p>
            <a:pPr marL="0" indent="0">
              <a:buNone/>
            </a:pPr>
            <a:endParaRPr lang="en-US" sz="3200" dirty="0" smtClean="0">
              <a:solidFill>
                <a:schemeClr val="bg2"/>
              </a:solidFill>
              <a:cs typeface="Aparajita" panose="020B0604020202020204" pitchFamily="34" charset="0"/>
            </a:endParaRPr>
          </a:p>
          <a:p>
            <a:r>
              <a:rPr lang="en-US" sz="3200" dirty="0" smtClean="0">
                <a:solidFill>
                  <a:schemeClr val="bg2"/>
                </a:solidFill>
                <a:cs typeface="Aparajita" panose="020B0604020202020204" pitchFamily="34" charset="0"/>
              </a:rPr>
              <a:t>Basis </a:t>
            </a:r>
            <a:r>
              <a:rPr lang="en-US" sz="3200" b="1" dirty="0" smtClean="0">
                <a:solidFill>
                  <a:schemeClr val="bg2"/>
                </a:solidFill>
                <a:cs typeface="Aparajita" panose="020B0604020202020204" pitchFamily="34" charset="0"/>
              </a:rPr>
              <a:t>for untrusted-device</a:t>
            </a:r>
            <a:r>
              <a:rPr lang="en-US" sz="3200" dirty="0" smtClean="0">
                <a:solidFill>
                  <a:schemeClr val="bg2"/>
                </a:solidFill>
                <a:cs typeface="Aparajita" panose="020B0604020202020204" pitchFamily="34" charset="0"/>
              </a:rPr>
              <a:t> (</a:t>
            </a:r>
            <a:r>
              <a:rPr lang="en-US" sz="3200" b="1" dirty="0" smtClean="0">
                <a:solidFill>
                  <a:schemeClr val="bg2"/>
                </a:solidFill>
                <a:cs typeface="Aparajita" panose="020B0604020202020204" pitchFamily="34" charset="0"/>
              </a:rPr>
              <a:t>device-independent</a:t>
            </a:r>
            <a:r>
              <a:rPr lang="en-US" sz="3200" dirty="0" smtClean="0">
                <a:solidFill>
                  <a:schemeClr val="bg2"/>
                </a:solidFill>
                <a:cs typeface="Aparajita" panose="020B0604020202020204" pitchFamily="34" charset="0"/>
              </a:rPr>
              <a:t>) </a:t>
            </a:r>
            <a:r>
              <a:rPr lang="en-US" sz="3200" b="1" dirty="0" smtClean="0">
                <a:solidFill>
                  <a:schemeClr val="bg2"/>
                </a:solidFill>
                <a:cs typeface="Aparajita" panose="020B0604020202020204" pitchFamily="34" charset="0"/>
              </a:rPr>
              <a:t>quantum cryptography</a:t>
            </a:r>
          </a:p>
          <a:p>
            <a:r>
              <a:rPr lang="en-US" sz="3200" dirty="0" smtClean="0">
                <a:solidFill>
                  <a:schemeClr val="bg2"/>
                </a:solidFill>
                <a:cs typeface="Aparajita" panose="020B0604020202020204" pitchFamily="34" charset="0"/>
              </a:rPr>
              <a:t>Origins in the 90’s [Ekert’91, Mayers-Yao’98]</a:t>
            </a:r>
          </a:p>
          <a:p>
            <a:r>
              <a:rPr lang="en-US" sz="3200" dirty="0">
                <a:solidFill>
                  <a:schemeClr val="bg2"/>
                </a:solidFill>
                <a:cs typeface="Aparajita" panose="020B0604020202020204" pitchFamily="34" charset="0"/>
              </a:rPr>
              <a:t>M</a:t>
            </a:r>
            <a:r>
              <a:rPr lang="en-US" sz="3200" dirty="0" smtClean="0">
                <a:solidFill>
                  <a:schemeClr val="bg2"/>
                </a:solidFill>
                <a:cs typeface="Aparajita" panose="020B0604020202020204" pitchFamily="34" charset="0"/>
              </a:rPr>
              <a:t>any papers in the last several years</a:t>
            </a:r>
            <a:endParaRPr lang="en-US" sz="3200" dirty="0">
              <a:solidFill>
                <a:schemeClr val="bg2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60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365125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Randomness Expansion</a:t>
            </a:r>
            <a:b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</a:br>
            <a:r>
              <a:rPr lang="en-US" sz="3300" dirty="0" smtClean="0">
                <a:solidFill>
                  <a:schemeClr val="bg2"/>
                </a:solidFill>
                <a:cs typeface="Aparajita" panose="020B0604020202020204" pitchFamily="34" charset="0"/>
              </a:rPr>
              <a:t>(following </a:t>
            </a:r>
            <a:r>
              <a:rPr lang="en-US" sz="3300" dirty="0" err="1" smtClean="0">
                <a:solidFill>
                  <a:schemeClr val="bg2"/>
                </a:solidFill>
                <a:cs typeface="Aparajita" panose="020B0604020202020204" pitchFamily="34" charset="0"/>
              </a:rPr>
              <a:t>Colbeck</a:t>
            </a:r>
            <a:r>
              <a:rPr lang="en-US" sz="3300" dirty="0" smtClean="0">
                <a:solidFill>
                  <a:schemeClr val="bg2"/>
                </a:solidFill>
                <a:cs typeface="Aparajita" panose="020B0604020202020204" pitchFamily="34" charset="0"/>
              </a:rPr>
              <a:t> 2006, </a:t>
            </a:r>
            <a:r>
              <a:rPr lang="en-US" sz="3300" dirty="0" err="1" smtClean="0">
                <a:solidFill>
                  <a:schemeClr val="bg2"/>
                </a:solidFill>
                <a:cs typeface="Aparajita" panose="020B0604020202020204" pitchFamily="34" charset="0"/>
              </a:rPr>
              <a:t>Colbeck</a:t>
            </a:r>
            <a:r>
              <a:rPr lang="en-US" sz="3300" dirty="0" smtClean="0">
                <a:solidFill>
                  <a:schemeClr val="bg2"/>
                </a:solidFill>
                <a:cs typeface="Aparajita" panose="020B0604020202020204" pitchFamily="34" charset="0"/>
              </a:rPr>
              <a:t> &amp; Kent 2011)</a:t>
            </a:r>
            <a:endParaRPr lang="en-US" sz="33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41714" y="5497398"/>
            <a:ext cx="6823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1</a:t>
            </a:r>
            <a:r>
              <a:rPr lang="en-US" dirty="0" smtClean="0">
                <a:solidFill>
                  <a:prstClr val="white"/>
                </a:solidFill>
              </a:rPr>
              <a:t>1011                      1010010001011101010001011101101010001111111010100010 ….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9323408" y="2737413"/>
            <a:ext cx="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666" y="3521985"/>
            <a:ext cx="1553566" cy="181874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alphaModFix/>
            <a:grayscl/>
          </a:blip>
          <a:srcRect/>
          <a:stretch>
            <a:fillRect/>
          </a:stretch>
        </p:blipFill>
        <p:spPr>
          <a:xfrm>
            <a:off x="8766805" y="3896912"/>
            <a:ext cx="1836927" cy="1793567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ectangle 29"/>
          <p:cNvSpPr/>
          <p:nvPr/>
        </p:nvSpPr>
        <p:spPr>
          <a:xfrm rot="888175">
            <a:off x="3915146" y="4036244"/>
            <a:ext cx="320918" cy="364383"/>
          </a:xfrm>
          <a:prstGeom prst="rect">
            <a:avLst/>
          </a:prstGeom>
          <a:scene3d>
            <a:camera prst="orthographicFront">
              <a:rot lat="4620000" lon="9000000" rev="9900000"/>
            </a:camera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 rot="888175">
            <a:off x="4818064" y="4034999"/>
            <a:ext cx="343441" cy="358431"/>
          </a:xfrm>
          <a:prstGeom prst="rect">
            <a:avLst/>
          </a:prstGeom>
          <a:scene3d>
            <a:camera prst="orthographicFront">
              <a:rot lat="4620000" lon="9000000" rev="9900000"/>
            </a:camera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89" y="5499319"/>
            <a:ext cx="444274" cy="43687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356" y="5499319"/>
            <a:ext cx="444274" cy="43687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323" y="5498435"/>
            <a:ext cx="444274" cy="43687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932" y="5494986"/>
            <a:ext cx="444274" cy="436870"/>
          </a:xfrm>
          <a:prstGeom prst="rect">
            <a:avLst/>
          </a:prstGeom>
        </p:spPr>
      </p:pic>
      <p:sp>
        <p:nvSpPr>
          <p:cNvPr id="38" name="Content Placeholder 2"/>
          <p:cNvSpPr txBox="1">
            <a:spLocks/>
          </p:cNvSpPr>
          <p:nvPr/>
        </p:nvSpPr>
        <p:spPr>
          <a:xfrm>
            <a:off x="979100" y="1821404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rgbClr val="455F51"/>
                </a:solidFill>
                <a:cs typeface="Aparajita" panose="020B0604020202020204" pitchFamily="34" charset="0"/>
              </a:rPr>
              <a:t>Classical Bob has devices built by Charlie.  Bob flips a coin a few times to generate a seed.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rgbClr val="455F51"/>
                </a:solidFill>
                <a:cs typeface="Aparajita" panose="020B0604020202020204" pitchFamily="34" charset="0"/>
              </a:rPr>
              <a:t>He plays a nonlocal game repeatedly with the boxes.  If they behave </a:t>
            </a:r>
            <a:r>
              <a:rPr lang="en-US" dirty="0" err="1" smtClean="0">
                <a:solidFill>
                  <a:srgbClr val="455F51"/>
                </a:solidFill>
                <a:cs typeface="Aparajita" panose="020B0604020202020204" pitchFamily="34" charset="0"/>
              </a:rPr>
              <a:t>superclassically</a:t>
            </a:r>
            <a:r>
              <a:rPr lang="en-US" dirty="0" smtClean="0">
                <a:solidFill>
                  <a:srgbClr val="455F51"/>
                </a:solidFill>
                <a:cs typeface="Aparajita" panose="020B0604020202020204" pitchFamily="34" charset="0"/>
              </a:rPr>
              <a:t>, he assumes their outputs are random.</a:t>
            </a: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4075605" y="3468795"/>
            <a:ext cx="20382" cy="509489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979593" y="3431291"/>
            <a:ext cx="20382" cy="509489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055223" y="4248612"/>
            <a:ext cx="20382" cy="509489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999975" y="4248613"/>
            <a:ext cx="20382" cy="509489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967324" y="4768210"/>
            <a:ext cx="4661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0</a:t>
            </a:r>
          </a:p>
          <a:p>
            <a:r>
              <a:rPr lang="en-US" sz="16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1</a:t>
            </a:r>
          </a:p>
          <a:p>
            <a:r>
              <a:rPr lang="en-US" sz="16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0</a:t>
            </a:r>
          </a:p>
          <a:p>
            <a:r>
              <a:rPr lang="en-US" sz="16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0</a:t>
            </a:r>
          </a:p>
          <a:p>
            <a:r>
              <a:rPr lang="en-US" sz="16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1</a:t>
            </a:r>
          </a:p>
          <a:p>
            <a:r>
              <a:rPr lang="en-US" sz="16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879906" y="4758101"/>
            <a:ext cx="4661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cs typeface="Times New Roman" panose="02020603050405020304" pitchFamily="18" charset="0"/>
              </a:rPr>
              <a:t>1</a:t>
            </a:r>
            <a:endParaRPr lang="en-US" sz="1600" dirty="0" smtClean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r>
              <a:rPr lang="en-US" sz="16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1</a:t>
            </a:r>
          </a:p>
          <a:p>
            <a:r>
              <a:rPr lang="en-US" sz="1600" dirty="0">
                <a:solidFill>
                  <a:prstClr val="black"/>
                </a:solidFill>
                <a:cs typeface="Times New Roman" panose="02020603050405020304" pitchFamily="18" charset="0"/>
              </a:rPr>
              <a:t>1</a:t>
            </a:r>
            <a:endParaRPr lang="en-US" sz="1600" dirty="0" smtClean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prstClr val="black"/>
                </a:solidFill>
                <a:cs typeface="Times New Roman" panose="02020603050405020304" pitchFamily="18" charset="0"/>
              </a:rPr>
              <a:t>1</a:t>
            </a:r>
            <a:endParaRPr lang="en-US" sz="1600" dirty="0" smtClean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prstClr val="black"/>
                </a:solidFill>
                <a:cs typeface="Times New Roman" panose="02020603050405020304" pitchFamily="18" charset="0"/>
              </a:rPr>
              <a:t>0</a:t>
            </a:r>
            <a:endParaRPr lang="en-US" sz="1600" dirty="0" smtClean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r>
              <a:rPr lang="en-US" sz="16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…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256" y="3798170"/>
            <a:ext cx="372268" cy="5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78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365125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41714" y="5497398"/>
            <a:ext cx="6823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1</a:t>
            </a:r>
            <a:r>
              <a:rPr lang="en-US" dirty="0" smtClean="0">
                <a:solidFill>
                  <a:prstClr val="white"/>
                </a:solidFill>
              </a:rPr>
              <a:t>1011                      1010010001011101010001011101101010001111111010100010 ….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9323408" y="2737413"/>
            <a:ext cx="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666" y="3521985"/>
            <a:ext cx="1553566" cy="181874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alphaModFix/>
            <a:grayscl/>
          </a:blip>
          <a:srcRect/>
          <a:stretch>
            <a:fillRect/>
          </a:stretch>
        </p:blipFill>
        <p:spPr>
          <a:xfrm>
            <a:off x="8766805" y="3896912"/>
            <a:ext cx="1836927" cy="1793567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ectangle 29"/>
          <p:cNvSpPr/>
          <p:nvPr/>
        </p:nvSpPr>
        <p:spPr>
          <a:xfrm rot="888175">
            <a:off x="3915146" y="4036244"/>
            <a:ext cx="320918" cy="364383"/>
          </a:xfrm>
          <a:prstGeom prst="rect">
            <a:avLst/>
          </a:prstGeom>
          <a:scene3d>
            <a:camera prst="orthographicFront">
              <a:rot lat="4620000" lon="9000000" rev="9900000"/>
            </a:camera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 rot="888175">
            <a:off x="4818064" y="4034999"/>
            <a:ext cx="343441" cy="358431"/>
          </a:xfrm>
          <a:prstGeom prst="rect">
            <a:avLst/>
          </a:prstGeom>
          <a:scene3d>
            <a:camera prst="orthographicFront">
              <a:rot lat="4620000" lon="9000000" rev="9900000"/>
            </a:camera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89" y="5471946"/>
            <a:ext cx="444274" cy="43687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356" y="5468497"/>
            <a:ext cx="444274" cy="43687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323" y="5467613"/>
            <a:ext cx="444274" cy="43687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932" y="5464164"/>
            <a:ext cx="444274" cy="436870"/>
          </a:xfrm>
          <a:prstGeom prst="rect">
            <a:avLst/>
          </a:prstGeom>
        </p:spPr>
      </p:pic>
      <p:sp>
        <p:nvSpPr>
          <p:cNvPr id="38" name="Content Placeholder 2"/>
          <p:cNvSpPr txBox="1">
            <a:spLocks/>
          </p:cNvSpPr>
          <p:nvPr/>
        </p:nvSpPr>
        <p:spPr>
          <a:xfrm>
            <a:off x="979100" y="1821404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rgbClr val="455F51"/>
                </a:solidFill>
                <a:cs typeface="Aparajita" panose="020B0604020202020204" pitchFamily="34" charset="0"/>
              </a:rPr>
              <a:t>He then applies a classical randomness extractor.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Randomness expansion!</a:t>
            </a:r>
            <a:r>
              <a:rPr lang="en-US" dirty="0" smtClean="0">
                <a:solidFill>
                  <a:srgbClr val="455F51"/>
                </a:solidFill>
                <a:cs typeface="Aparajita" panose="020B0604020202020204" pitchFamily="34" charset="0"/>
              </a:rPr>
              <a:t>  (If we can prove it.)</a:t>
            </a:r>
            <a:endParaRPr lang="en-US" b="1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4075605" y="3468795"/>
            <a:ext cx="20382" cy="509489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979593" y="3431291"/>
            <a:ext cx="20382" cy="509489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055223" y="4248612"/>
            <a:ext cx="335584" cy="545083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4637074" y="4248613"/>
            <a:ext cx="362901" cy="545082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03" y="5938254"/>
            <a:ext cx="444274" cy="43687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170" y="5938254"/>
            <a:ext cx="444274" cy="43687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137" y="5937370"/>
            <a:ext cx="444274" cy="43687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746" y="5937370"/>
            <a:ext cx="444274" cy="4368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22992" y="4793695"/>
            <a:ext cx="502571" cy="42594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467683" y="5220635"/>
            <a:ext cx="6594" cy="357127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311849" y="5464164"/>
            <a:ext cx="4661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0</a:t>
            </a:r>
          </a:p>
          <a:p>
            <a:r>
              <a:rPr lang="en-US" sz="16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1</a:t>
            </a:r>
          </a:p>
          <a:p>
            <a:r>
              <a:rPr lang="en-US" sz="16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0</a:t>
            </a:r>
            <a:endParaRPr lang="en-US" sz="1600" dirty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r>
              <a:rPr lang="en-US" sz="16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4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Randomness Expansion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77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365125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41714" y="5497398"/>
            <a:ext cx="6823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1</a:t>
            </a:r>
            <a:r>
              <a:rPr lang="en-US" dirty="0" smtClean="0">
                <a:solidFill>
                  <a:prstClr val="white"/>
                </a:solidFill>
              </a:rPr>
              <a:t>1011                      1010010001011101010001011101101010001111111010100010 ….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9323408" y="2737413"/>
            <a:ext cx="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666" y="3521985"/>
            <a:ext cx="1553566" cy="181874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alphaModFix/>
            <a:grayscl/>
          </a:blip>
          <a:srcRect/>
          <a:stretch>
            <a:fillRect/>
          </a:stretch>
        </p:blipFill>
        <p:spPr>
          <a:xfrm>
            <a:off x="8766805" y="3896912"/>
            <a:ext cx="1836927" cy="1793567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ectangle 29"/>
          <p:cNvSpPr/>
          <p:nvPr/>
        </p:nvSpPr>
        <p:spPr>
          <a:xfrm rot="888175">
            <a:off x="3915146" y="4036244"/>
            <a:ext cx="320918" cy="364383"/>
          </a:xfrm>
          <a:prstGeom prst="rect">
            <a:avLst/>
          </a:prstGeom>
          <a:scene3d>
            <a:camera prst="orthographicFront">
              <a:rot lat="4620000" lon="9000000" rev="9900000"/>
            </a:camera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 rot="888175">
            <a:off x="4818064" y="4034999"/>
            <a:ext cx="343441" cy="358431"/>
          </a:xfrm>
          <a:prstGeom prst="rect">
            <a:avLst/>
          </a:prstGeom>
          <a:scene3d>
            <a:camera prst="orthographicFront">
              <a:rot lat="4620000" lon="9000000" rev="9900000"/>
            </a:camera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89" y="5471946"/>
            <a:ext cx="444274" cy="43687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356" y="5468497"/>
            <a:ext cx="444274" cy="43687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323" y="5467613"/>
            <a:ext cx="444274" cy="43687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932" y="5464164"/>
            <a:ext cx="444274" cy="436870"/>
          </a:xfrm>
          <a:prstGeom prst="rect">
            <a:avLst/>
          </a:prstGeom>
        </p:spPr>
      </p:pic>
      <p:sp>
        <p:nvSpPr>
          <p:cNvPr id="38" name="Content Placeholder 2"/>
          <p:cNvSpPr txBox="1">
            <a:spLocks/>
          </p:cNvSpPr>
          <p:nvPr/>
        </p:nvSpPr>
        <p:spPr>
          <a:xfrm>
            <a:off x="979100" y="1821404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4075605" y="3468795"/>
            <a:ext cx="20382" cy="509489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979593" y="3431291"/>
            <a:ext cx="20382" cy="509489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055223" y="4248612"/>
            <a:ext cx="335584" cy="545083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4637074" y="4248613"/>
            <a:ext cx="362901" cy="545082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03" y="5938254"/>
            <a:ext cx="444274" cy="43687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170" y="5938254"/>
            <a:ext cx="444274" cy="43687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137" y="5937370"/>
            <a:ext cx="444274" cy="43687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746" y="5937370"/>
            <a:ext cx="444274" cy="4368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22992" y="4793695"/>
            <a:ext cx="502571" cy="42594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467683" y="5220635"/>
            <a:ext cx="6594" cy="357127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311849" y="5464164"/>
            <a:ext cx="4661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0</a:t>
            </a:r>
          </a:p>
          <a:p>
            <a:r>
              <a:rPr lang="en-US" sz="16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1</a:t>
            </a:r>
          </a:p>
          <a:p>
            <a:r>
              <a:rPr lang="en-US" sz="16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0</a:t>
            </a:r>
            <a:endParaRPr lang="en-US" sz="1600" dirty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r>
              <a:rPr lang="en-US" sz="16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4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Randomness Expansion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993658" y="1042040"/>
            <a:ext cx="9271001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endParaRPr lang="en-US" sz="2800" dirty="0" smtClean="0">
              <a:solidFill>
                <a:srgbClr val="455F51"/>
              </a:solidFill>
              <a:ea typeface="+mj-ea"/>
              <a:cs typeface="Aparajita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rgbClr val="455F51"/>
                </a:solidFill>
                <a:ea typeface="+mj-ea"/>
                <a:cs typeface="Aparajita" panose="020B0604020202020204" pitchFamily="34" charset="0"/>
              </a:rPr>
              <a:t>Classical/restricted security proved by [Pironio</a:t>
            </a:r>
            <a:r>
              <a:rPr lang="en-US" sz="2800" dirty="0">
                <a:solidFill>
                  <a:srgbClr val="455F51"/>
                </a:solidFill>
                <a:ea typeface="+mj-ea"/>
                <a:cs typeface="Aparajita" panose="020B0604020202020204" pitchFamily="34" charset="0"/>
              </a:rPr>
              <a:t>+</a:t>
            </a:r>
            <a:r>
              <a:rPr lang="en-US" sz="2800" dirty="0" smtClean="0">
                <a:solidFill>
                  <a:srgbClr val="455F51"/>
                </a:solidFill>
                <a:ea typeface="+mj-ea"/>
                <a:cs typeface="Aparajita" panose="020B0604020202020204" pitchFamily="34" charset="0"/>
              </a:rPr>
              <a:t>.’10, Pinorio-Massar’13, Fehr+’13, Coudron+’13]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rgbClr val="455F51"/>
                </a:solidFill>
                <a:ea typeface="+mj-ea"/>
                <a:cs typeface="Aparajita" panose="020B0604020202020204" pitchFamily="34" charset="0"/>
              </a:rPr>
              <a:t>Quantum security proved by [Haggi+’09, Vazirani-Vidick’12]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rgbClr val="455F51"/>
                </a:solidFill>
                <a:ea typeface="+mj-ea"/>
                <a:cs typeface="Aparajita" panose="020B0604020202020204" pitchFamily="34" charset="0"/>
              </a:rPr>
              <a:t>Exponential expanding + q. security: Vazirani-Vidick’12</a:t>
            </a:r>
          </a:p>
          <a:p>
            <a:pPr marL="342900" indent="-342900">
              <a:buFont typeface="Arial"/>
              <a:buChar char="•"/>
            </a:pPr>
            <a:endParaRPr lang="en-US" sz="2800" dirty="0" smtClean="0">
              <a:solidFill>
                <a:srgbClr val="455F51"/>
              </a:solidFill>
              <a:ea typeface="+mj-ea"/>
              <a:cs typeface="Aparajita" panose="020B0604020202020204" pitchFamily="34" charset="0"/>
            </a:endParaRPr>
          </a:p>
          <a:p>
            <a:pPr marL="800100" lvl="1" indent="-342900">
              <a:buFont typeface="Arial"/>
              <a:buChar char="•"/>
            </a:pP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28875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381000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3025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Randomness from UD: Randomness Amplification </a:t>
            </a:r>
            <a:r>
              <a:rPr lang="en-US" sz="4400" dirty="0" smtClean="0">
                <a:solidFill>
                  <a:schemeClr val="bg2"/>
                </a:solidFill>
                <a:cs typeface="Aparajita" panose="020B0604020202020204" pitchFamily="34" charset="0"/>
              </a:rPr>
              <a:t>[Colbeck-Renner’12]</a:t>
            </a:r>
            <a:endParaRPr lang="en-US" sz="49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>
              <a:solidFill>
                <a:schemeClr val="bg2"/>
              </a:solidFill>
              <a:cs typeface="Aparajita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36624" y="3341220"/>
            <a:ext cx="10104905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rgbClr val="455F51"/>
                </a:solidFill>
                <a:ea typeface="+mj-ea"/>
                <a:cs typeface="Aparajita" panose="020B0604020202020204" pitchFamily="34" charset="0"/>
              </a:rPr>
              <a:t>Must assume the existence of weak randomness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rgbClr val="0000FF"/>
                </a:solidFill>
                <a:ea typeface="+mj-ea"/>
                <a:cs typeface="Aparajita" panose="020B0604020202020204" pitchFamily="34" charset="0"/>
              </a:rPr>
              <a:t>Model weak randomness in the physical world as a SV source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rgbClr val="455F51"/>
                </a:solidFill>
                <a:ea typeface="+mj-ea"/>
                <a:cs typeface="Aparajita" panose="020B0604020202020204" pitchFamily="34" charset="0"/>
              </a:rPr>
              <a:t>Goal:  X: SV source --&gt; a single true random bit Y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rgbClr val="455F51"/>
                </a:solidFill>
                <a:ea typeface="+mj-ea"/>
                <a:cs typeface="Aparajita" panose="020B0604020202020204" pitchFamily="34" charset="0"/>
              </a:rPr>
              <a:t>Any SV source [Gallego+13]</a:t>
            </a:r>
          </a:p>
          <a:p>
            <a:pPr marL="800100" lvl="1" indent="-342900">
              <a:buFont typeface="Arial"/>
              <a:buChar char="•"/>
            </a:pPr>
            <a:endParaRPr lang="en-US" sz="900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13974783" y="3070788"/>
            <a:ext cx="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873" y="1618678"/>
            <a:ext cx="2284777" cy="229497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81125" y="2077758"/>
            <a:ext cx="7810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cs typeface="Aparajita" panose="020B0604020202020204" pitchFamily="34" charset="0"/>
              </a:rPr>
              <a:t>How </a:t>
            </a:r>
            <a:r>
              <a:rPr lang="en-US" sz="4000" dirty="0" smtClean="0">
                <a:solidFill>
                  <a:srgbClr val="FF0000"/>
                </a:solidFill>
                <a:cs typeface="Aparajita" panose="020B0604020202020204" pitchFamily="34" charset="0"/>
              </a:rPr>
              <a:t>can we be convinced the existence of truly random events</a:t>
            </a:r>
            <a:endParaRPr lang="en-US" sz="2800" dirty="0">
              <a:solidFill>
                <a:srgbClr val="FF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381125" y="5080766"/>
            <a:ext cx="10539397" cy="1079905"/>
            <a:chOff x="-12350" y="1657508"/>
            <a:chExt cx="10539397" cy="1079905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23408" y="2737413"/>
              <a:ext cx="0" cy="0"/>
            </a:xfrm>
            <a:prstGeom prst="line">
              <a:avLst/>
            </a:prstGeom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/>
            <p:cNvGrpSpPr/>
            <p:nvPr/>
          </p:nvGrpSpPr>
          <p:grpSpPr>
            <a:xfrm>
              <a:off x="-12350" y="1657508"/>
              <a:ext cx="10539397" cy="800219"/>
              <a:chOff x="654400" y="3514883"/>
              <a:chExt cx="10539397" cy="800219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654400" y="3514883"/>
                <a:ext cx="10539397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                                          </a:t>
                </a:r>
                <a:r>
                  <a:rPr lang="en-US" sz="2800" dirty="0" smtClean="0">
                    <a:solidFill>
                      <a:schemeClr val="bg1"/>
                    </a:solidFill>
                  </a:rPr>
                  <a:t>X                                            Y</a:t>
                </a:r>
              </a:p>
              <a:p>
                <a:r>
                  <a:rPr lang="en-US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…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1010011101010101010100110                                                0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3" name="Straight Arrow Connector 22"/>
              <p:cNvCxnSpPr/>
              <p:nvPr/>
            </p:nvCxnSpPr>
            <p:spPr>
              <a:xfrm>
                <a:off x="5510175" y="4100298"/>
                <a:ext cx="314987" cy="0"/>
              </a:xfrm>
              <a:prstGeom prst="straightConnector1">
                <a:avLst/>
              </a:prstGeom>
              <a:ln w="50800">
                <a:solidFill>
                  <a:schemeClr val="accent3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>
                <a:off x="3907382" y="4100298"/>
                <a:ext cx="351031" cy="0"/>
              </a:xfrm>
              <a:prstGeom prst="straightConnector1">
                <a:avLst/>
              </a:prstGeom>
              <a:ln w="50800">
                <a:solidFill>
                  <a:schemeClr val="accent3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Rectangle 24"/>
          <p:cNvSpPr/>
          <p:nvPr/>
        </p:nvSpPr>
        <p:spPr>
          <a:xfrm flipV="1">
            <a:off x="5142049" y="5169407"/>
            <a:ext cx="972547" cy="1104549"/>
          </a:xfrm>
          <a:prstGeom prst="rect">
            <a:avLst/>
          </a:prstGeom>
          <a:solidFill>
            <a:schemeClr val="tx1"/>
          </a:solidFill>
          <a:ln w="57150"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threePt" dir="t"/>
          </a:scene3d>
          <a:sp3d extrusionH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rot="888175">
            <a:off x="5467865" y="5392594"/>
            <a:ext cx="320918" cy="364383"/>
          </a:xfrm>
          <a:prstGeom prst="rect">
            <a:avLst/>
          </a:prstGeom>
          <a:scene3d>
            <a:camera prst="orthographicFront">
              <a:rot lat="4620000" lon="9000000" rev="9900000"/>
            </a:camera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 rot="888175">
            <a:off x="5467864" y="5907654"/>
            <a:ext cx="320918" cy="364383"/>
          </a:xfrm>
          <a:prstGeom prst="rect">
            <a:avLst/>
          </a:prstGeom>
          <a:scene3d>
            <a:camera prst="orthographicFront">
              <a:rot lat="4620000" lon="9000000" rev="9900000"/>
            </a:camera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13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799" y="210332"/>
            <a:ext cx="9144000" cy="1641490"/>
          </a:xfrm>
        </p:spPr>
        <p:txBody>
          <a:bodyPr>
            <a:noAutofit/>
          </a:bodyPr>
          <a:lstStyle/>
          <a:p>
            <a:r>
              <a:rPr lang="en-US" sz="7200" dirty="0" smtClean="0"/>
              <a:t/>
            </a:r>
            <a:br>
              <a:rPr lang="en-US" sz="7200" dirty="0" smtClean="0"/>
            </a:br>
            <a:r>
              <a:rPr lang="en-US" sz="7200" dirty="0" smtClean="0"/>
              <a:t>Untrusted-Device Extraction</a:t>
            </a:r>
            <a:br>
              <a:rPr lang="en-US" sz="7200" dirty="0" smtClean="0"/>
            </a:br>
            <a:r>
              <a:rPr lang="en-US" sz="7200" dirty="0"/>
              <a:t/>
            </a:r>
            <a:br>
              <a:rPr lang="en-US" sz="7200" dirty="0"/>
            </a:br>
            <a:endParaRPr lang="en-US" sz="6400" dirty="0"/>
          </a:p>
        </p:txBody>
      </p:sp>
    </p:spTree>
    <p:extLst>
      <p:ext uri="{BB962C8B-B14F-4D97-AF65-F5344CB8AC3E}">
        <p14:creationId xmlns:p14="http://schemas.microsoft.com/office/powerpoint/2010/main" val="195965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381000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>
              <a:solidFill>
                <a:schemeClr val="bg2"/>
              </a:solidFill>
              <a:cs typeface="Aparajita" panose="020B0604020202020204" pitchFamily="34" charset="0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13974783" y="3070788"/>
            <a:ext cx="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032375" y="2063750"/>
            <a:ext cx="64135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Adversary: all </a:t>
            </a:r>
            <a:r>
              <a:rPr lang="en-US" sz="2800" dirty="0" smtClean="0">
                <a:solidFill>
                  <a:schemeClr val="bg2"/>
                </a:solidFill>
              </a:rPr>
              <a:t>powerful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 smtClean="0">
                <a:solidFill>
                  <a:schemeClr val="bg2"/>
                </a:solidFill>
              </a:rPr>
              <a:t>prepares</a:t>
            </a:r>
            <a:r>
              <a:rPr lang="en-US" sz="2800" dirty="0">
                <a:solidFill>
                  <a:schemeClr val="bg2"/>
                </a:solidFill>
              </a:rPr>
              <a:t>/may entangle with </a:t>
            </a:r>
            <a:r>
              <a:rPr lang="en-US" sz="2800" dirty="0" smtClean="0">
                <a:solidFill>
                  <a:schemeClr val="bg2"/>
                </a:solidFill>
              </a:rPr>
              <a:t>device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 smtClean="0">
                <a:solidFill>
                  <a:schemeClr val="bg2"/>
                </a:solidFill>
              </a:rPr>
              <a:t>can’t </a:t>
            </a:r>
            <a:r>
              <a:rPr lang="en-US" sz="2800" dirty="0">
                <a:solidFill>
                  <a:schemeClr val="bg2"/>
                </a:solidFill>
              </a:rPr>
              <a:t>talk to/change device after protocol </a:t>
            </a:r>
            <a:r>
              <a:rPr lang="en-US" sz="2800" dirty="0" smtClean="0">
                <a:solidFill>
                  <a:schemeClr val="bg2"/>
                </a:solidFill>
              </a:rPr>
              <a:t>starts</a:t>
            </a:r>
          </a:p>
          <a:p>
            <a:pPr marL="457200" indent="-457200">
              <a:buFont typeface="Arial"/>
              <a:buChar char="•"/>
            </a:pPr>
            <a:r>
              <a:rPr lang="ro-RO" sz="2800" dirty="0" smtClean="0">
                <a:solidFill>
                  <a:schemeClr val="bg2"/>
                </a:solidFill>
              </a:rPr>
              <a:t>Device</a:t>
            </a:r>
            <a:r>
              <a:rPr lang="ro-RO" sz="2800" dirty="0">
                <a:solidFill>
                  <a:schemeClr val="bg2"/>
                </a:solidFill>
              </a:rPr>
              <a:t>: multi-</a:t>
            </a:r>
            <a:r>
              <a:rPr lang="ro-RO" sz="2800" dirty="0" smtClean="0">
                <a:solidFill>
                  <a:schemeClr val="bg2"/>
                </a:solidFill>
              </a:rPr>
              <a:t>component</a:t>
            </a:r>
          </a:p>
          <a:p>
            <a:pPr marL="457200" indent="-457200">
              <a:buFont typeface="Arial"/>
              <a:buChar char="•"/>
            </a:pPr>
            <a:r>
              <a:rPr lang="da-DK" sz="2800" dirty="0" smtClean="0">
                <a:solidFill>
                  <a:schemeClr val="bg2"/>
                </a:solidFill>
              </a:rPr>
              <a:t>User</a:t>
            </a:r>
            <a:r>
              <a:rPr lang="da-DK" sz="2800" dirty="0">
                <a:solidFill>
                  <a:schemeClr val="bg2"/>
                </a:solidFill>
              </a:rPr>
              <a:t>: </a:t>
            </a:r>
            <a:r>
              <a:rPr lang="da-DK" sz="2800" dirty="0" err="1" smtClean="0">
                <a:solidFill>
                  <a:schemeClr val="bg2"/>
                </a:solidFill>
              </a:rPr>
              <a:t>deterministic</a:t>
            </a:r>
            <a:endParaRPr lang="da-DK" sz="2800" dirty="0">
              <a:solidFill>
                <a:schemeClr val="bg2"/>
              </a:solidFill>
            </a:endParaRPr>
          </a:p>
          <a:p>
            <a:pPr marL="914400" lvl="1" indent="-457200">
              <a:buFont typeface="Arial"/>
              <a:buChar char="•"/>
            </a:pPr>
            <a:r>
              <a:rPr lang="en-US" sz="2800" dirty="0" smtClean="0">
                <a:solidFill>
                  <a:schemeClr val="bg2"/>
                </a:solidFill>
              </a:rPr>
              <a:t>can </a:t>
            </a:r>
            <a:r>
              <a:rPr lang="en-US" sz="2800" dirty="0">
                <a:solidFill>
                  <a:schemeClr val="bg2"/>
                </a:solidFill>
              </a:rPr>
              <a:t>restrict communication among device </a:t>
            </a:r>
            <a:r>
              <a:rPr lang="en-US" sz="2800" dirty="0" smtClean="0">
                <a:solidFill>
                  <a:schemeClr val="bg2"/>
                </a:solidFill>
              </a:rPr>
              <a:t>components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bg2"/>
                </a:solidFill>
              </a:rPr>
              <a:t>Min</a:t>
            </a:r>
            <a:r>
              <a:rPr lang="en-US" sz="2800" dirty="0">
                <a:solidFill>
                  <a:schemeClr val="bg2"/>
                </a:solidFill>
              </a:rPr>
              <a:t>-entropy </a:t>
            </a:r>
            <a:r>
              <a:rPr lang="en-US" sz="2800" dirty="0" smtClean="0">
                <a:solidFill>
                  <a:schemeClr val="bg2"/>
                </a:solidFill>
              </a:rPr>
              <a:t>source:</a:t>
            </a:r>
            <a:r>
              <a:rPr lang="en-US" sz="2800" dirty="0">
                <a:solidFill>
                  <a:schemeClr val="bg2"/>
                </a:solidFill>
              </a:rPr>
              <a:t> </a:t>
            </a:r>
            <a:r>
              <a:rPr lang="en-US" sz="2800" dirty="0" smtClean="0">
                <a:solidFill>
                  <a:schemeClr val="bg2"/>
                </a:solidFill>
              </a:rPr>
              <a:t>necessary</a:t>
            </a:r>
            <a:r>
              <a:rPr lang="en-US" sz="2800" dirty="0">
                <a:solidFill>
                  <a:schemeClr val="bg2"/>
                </a:solidFill>
              </a:rPr>
              <a:t>; otherwise Adversary can cheat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931109"/>
            <a:ext cx="4327524" cy="44538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3025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  <a:cs typeface="Aparajita" panose="020B0604020202020204" pitchFamily="34" charset="0"/>
              </a:rPr>
              <a:t>Untrusted-Device Extractor</a:t>
            </a:r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: A Unifying Framework [Chung-Shi-Wu’14]</a:t>
            </a:r>
            <a:endParaRPr lang="en-US" sz="4900" dirty="0"/>
          </a:p>
        </p:txBody>
      </p:sp>
    </p:spTree>
    <p:extLst>
      <p:ext uri="{BB962C8B-B14F-4D97-AF65-F5344CB8AC3E}">
        <p14:creationId xmlns:p14="http://schemas.microsoft.com/office/powerpoint/2010/main" val="388865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381000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>
              <a:solidFill>
                <a:schemeClr val="bg2"/>
              </a:solidFill>
              <a:cs typeface="Aparajita" panose="020B0604020202020204" pitchFamily="34" charset="0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13974783" y="3070788"/>
            <a:ext cx="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032375" y="2063750"/>
            <a:ext cx="6413500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bg2"/>
                </a:solidFill>
              </a:rPr>
              <a:t>Expansion: </a:t>
            </a:r>
            <a:r>
              <a:rPr lang="en-US" sz="2800" dirty="0" smtClean="0">
                <a:solidFill>
                  <a:srgbClr val="FF0000"/>
                </a:solidFill>
              </a:rPr>
              <a:t>seeded extraction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 smtClean="0">
                <a:solidFill>
                  <a:schemeClr val="bg2"/>
                </a:solidFill>
              </a:rPr>
              <a:t>Classical source = uniform</a:t>
            </a:r>
            <a:endParaRPr lang="ro-RO" sz="2800" dirty="0" smtClean="0">
              <a:solidFill>
                <a:schemeClr val="bg2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da-DK" sz="2800" dirty="0" err="1" smtClean="0">
                <a:solidFill>
                  <a:schemeClr val="bg2"/>
                </a:solidFill>
              </a:rPr>
              <a:t>Amplification</a:t>
            </a:r>
            <a:r>
              <a:rPr lang="da-DK" sz="2800" dirty="0" smtClean="0">
                <a:solidFill>
                  <a:schemeClr val="bg2"/>
                </a:solidFill>
              </a:rPr>
              <a:t>: </a:t>
            </a:r>
            <a:r>
              <a:rPr lang="da-DK" sz="2800" dirty="0" err="1" smtClean="0">
                <a:solidFill>
                  <a:srgbClr val="FF0000"/>
                </a:solidFill>
              </a:rPr>
              <a:t>seedless</a:t>
            </a:r>
            <a:r>
              <a:rPr lang="da-DK" sz="2800" dirty="0" smtClean="0">
                <a:solidFill>
                  <a:srgbClr val="FF0000"/>
                </a:solidFill>
              </a:rPr>
              <a:t> </a:t>
            </a:r>
            <a:r>
              <a:rPr lang="da-DK" sz="2800" dirty="0" err="1" smtClean="0">
                <a:solidFill>
                  <a:srgbClr val="FF0000"/>
                </a:solidFill>
              </a:rPr>
              <a:t>extraction</a:t>
            </a:r>
            <a:endParaRPr lang="da-DK" sz="2800" dirty="0">
              <a:solidFill>
                <a:srgbClr val="FF0000"/>
              </a:solidFill>
            </a:endParaRPr>
          </a:p>
          <a:p>
            <a:pPr marL="914400" lvl="1" indent="-457200">
              <a:buFont typeface="Arial"/>
              <a:buChar char="•"/>
            </a:pPr>
            <a:r>
              <a:rPr lang="en-US" sz="2800" dirty="0" smtClean="0">
                <a:solidFill>
                  <a:schemeClr val="bg2"/>
                </a:solidFill>
              </a:rPr>
              <a:t>Classical source = SV 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bg2"/>
                </a:solidFill>
              </a:rPr>
              <a:t>Flipped view: </a:t>
            </a:r>
            <a:r>
              <a:rPr lang="en-US" sz="2800" dirty="0" smtClean="0">
                <a:solidFill>
                  <a:srgbClr val="FF0000"/>
                </a:solidFill>
              </a:rPr>
              <a:t>randomness hidden in Device, not in the source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 smtClean="0">
                <a:solidFill>
                  <a:schemeClr val="bg2"/>
                </a:solidFill>
              </a:rPr>
              <a:t>Classical source is to help catch cheating device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931109"/>
            <a:ext cx="4327524" cy="44538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3025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Expansion and amplification as UD Extractors</a:t>
            </a:r>
            <a:endParaRPr lang="en-US" sz="4900" dirty="0"/>
          </a:p>
        </p:txBody>
      </p:sp>
    </p:spTree>
    <p:extLst>
      <p:ext uri="{BB962C8B-B14F-4D97-AF65-F5344CB8AC3E}">
        <p14:creationId xmlns:p14="http://schemas.microsoft.com/office/powerpoint/2010/main" val="153955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390525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>
              <a:solidFill>
                <a:schemeClr val="bg2"/>
              </a:solidFill>
              <a:cs typeface="Aparajita" panose="020B0604020202020204" pitchFamily="34" charset="0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13974783" y="3070788"/>
            <a:ext cx="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49875" y="1317625"/>
            <a:ext cx="6524625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rgbClr val="FF0000"/>
                </a:solidFill>
              </a:rPr>
              <a:t>Security</a:t>
            </a:r>
            <a:r>
              <a:rPr lang="en-US" sz="2800" dirty="0" smtClean="0">
                <a:solidFill>
                  <a:schemeClr val="bg2"/>
                </a:solidFill>
              </a:rPr>
              <a:t>: quantum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rgbClr val="FF0000"/>
                </a:solidFill>
              </a:rPr>
              <a:t>Quality</a:t>
            </a:r>
            <a:r>
              <a:rPr lang="en-US" sz="2800" dirty="0" smtClean="0">
                <a:solidFill>
                  <a:schemeClr val="bg2"/>
                </a:solidFill>
              </a:rPr>
              <a:t>: small errors (completeness</a:t>
            </a:r>
          </a:p>
          <a:p>
            <a:r>
              <a:rPr lang="en-US" sz="2800" dirty="0">
                <a:solidFill>
                  <a:schemeClr val="bg2"/>
                </a:solidFill>
              </a:rPr>
              <a:t> </a:t>
            </a:r>
            <a:r>
              <a:rPr lang="en-US" sz="2800" dirty="0" smtClean="0">
                <a:solidFill>
                  <a:schemeClr val="bg2"/>
                </a:solidFill>
              </a:rPr>
              <a:t>       and soundness)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3.    Output length</a:t>
            </a:r>
            <a:r>
              <a:rPr lang="en-US" sz="2800" dirty="0" smtClean="0">
                <a:solidFill>
                  <a:schemeClr val="bg2"/>
                </a:solidFill>
              </a:rPr>
              <a:t>: all randomness in   </a:t>
            </a:r>
          </a:p>
          <a:p>
            <a:r>
              <a:rPr lang="en-US" sz="2800" dirty="0">
                <a:solidFill>
                  <a:schemeClr val="bg2"/>
                </a:solidFill>
              </a:rPr>
              <a:t> </a:t>
            </a:r>
            <a:r>
              <a:rPr lang="en-US" sz="2800" dirty="0" smtClean="0">
                <a:solidFill>
                  <a:schemeClr val="bg2"/>
                </a:solidFill>
              </a:rPr>
              <a:t>       Device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4.    Classical source</a:t>
            </a:r>
            <a:r>
              <a:rPr lang="en-US" sz="2800" dirty="0" smtClean="0">
                <a:solidFill>
                  <a:schemeClr val="bg2"/>
                </a:solidFill>
              </a:rPr>
              <a:t>: arbitrary min-entropy    </a:t>
            </a:r>
          </a:p>
          <a:p>
            <a:r>
              <a:rPr lang="en-US" sz="2800" dirty="0">
                <a:solidFill>
                  <a:schemeClr val="bg2"/>
                </a:solidFill>
              </a:rPr>
              <a:t> </a:t>
            </a:r>
            <a:r>
              <a:rPr lang="en-US" sz="2800" dirty="0" smtClean="0">
                <a:solidFill>
                  <a:schemeClr val="bg2"/>
                </a:solidFill>
              </a:rPr>
              <a:t>       source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US" sz="2800" dirty="0">
                <a:solidFill>
                  <a:srgbClr val="FF0000"/>
                </a:solidFill>
              </a:rPr>
              <a:t>Robustness</a:t>
            </a:r>
            <a:r>
              <a:rPr lang="en-US" sz="2800" dirty="0">
                <a:solidFill>
                  <a:schemeClr val="bg2"/>
                </a:solidFill>
              </a:rPr>
              <a:t>: tolerate a constant noise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US" sz="2800" dirty="0">
                <a:solidFill>
                  <a:srgbClr val="FF0000"/>
                </a:solidFill>
              </a:rPr>
              <a:t>Quantum memory</a:t>
            </a:r>
            <a:r>
              <a:rPr lang="en-US" sz="2800" dirty="0">
                <a:solidFill>
                  <a:schemeClr val="bg2"/>
                </a:solidFill>
              </a:rPr>
              <a:t>: the small the better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US" sz="2800" dirty="0">
                <a:solidFill>
                  <a:srgbClr val="FF0000"/>
                </a:solidFill>
              </a:rPr>
              <a:t>Device-efficiency</a:t>
            </a:r>
            <a:r>
              <a:rPr lang="en-US" sz="2800" dirty="0">
                <a:solidFill>
                  <a:schemeClr val="bg2"/>
                </a:solidFill>
              </a:rPr>
              <a:t>: use the least number of devices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US" sz="2800" dirty="0">
                <a:solidFill>
                  <a:srgbClr val="FF0000"/>
                </a:solidFill>
              </a:rPr>
              <a:t>Complexity: </a:t>
            </a:r>
            <a:r>
              <a:rPr lang="en-US" sz="2800" dirty="0">
                <a:solidFill>
                  <a:schemeClr val="bg2"/>
                </a:solidFill>
              </a:rPr>
              <a:t>computational efficient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 smtClean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931109"/>
            <a:ext cx="4327524" cy="44538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825" y="34925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UD Extractors: Goals</a:t>
            </a:r>
            <a:endParaRPr lang="en-US" sz="4900" dirty="0"/>
          </a:p>
        </p:txBody>
      </p:sp>
    </p:spTree>
    <p:extLst>
      <p:ext uri="{BB962C8B-B14F-4D97-AF65-F5344CB8AC3E}">
        <p14:creationId xmlns:p14="http://schemas.microsoft.com/office/powerpoint/2010/main" val="347011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365125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Outline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lang="en-US" sz="2400" dirty="0" smtClean="0">
                <a:solidFill>
                  <a:schemeClr val="bg2"/>
                </a:solidFill>
                <a:cs typeface="Aparajita" panose="020B0604020202020204" pitchFamily="34" charset="0"/>
              </a:rPr>
              <a:t>Introduction</a:t>
            </a:r>
          </a:p>
          <a:p>
            <a:pPr marL="514350" indent="-514350">
              <a:buAutoNum type="arabicPeriod"/>
            </a:pPr>
            <a:r>
              <a:rPr lang="en-US" sz="2400" dirty="0" smtClean="0">
                <a:solidFill>
                  <a:schemeClr val="bg2"/>
                </a:solidFill>
                <a:cs typeface="Aparajita" panose="020B0604020202020204" pitchFamily="34" charset="0"/>
              </a:rPr>
              <a:t>The Framework of </a:t>
            </a:r>
            <a:r>
              <a:rPr lang="en-US" sz="2400" b="1" dirty="0" smtClean="0">
                <a:solidFill>
                  <a:schemeClr val="bg2"/>
                </a:solidFill>
                <a:cs typeface="Aparajita" panose="020B0604020202020204" pitchFamily="34" charset="0"/>
              </a:rPr>
              <a:t>Untrusted-Device Extraction.</a:t>
            </a:r>
          </a:p>
          <a:p>
            <a:pPr marL="514350" indent="-514350">
              <a:buAutoNum type="arabicPeriod"/>
            </a:pPr>
            <a:r>
              <a:rPr lang="en-US" sz="2400" dirty="0" smtClean="0">
                <a:solidFill>
                  <a:schemeClr val="bg2"/>
                </a:solidFill>
                <a:cs typeface="Aparajita" panose="020B0604020202020204" pitchFamily="34" charset="0"/>
              </a:rPr>
              <a:t>Our results</a:t>
            </a:r>
          </a:p>
          <a:p>
            <a:pPr marL="514350" indent="-514350">
              <a:buAutoNum type="arabicPeriod"/>
            </a:pPr>
            <a:r>
              <a:rPr lang="en-US" sz="2400" dirty="0" smtClean="0">
                <a:solidFill>
                  <a:schemeClr val="bg2"/>
                </a:solidFill>
                <a:cs typeface="Aparajita" panose="020B0604020202020204" pitchFamily="34" charset="0"/>
              </a:rPr>
              <a:t>Proof Techniques: Miller-Shi</a:t>
            </a:r>
          </a:p>
          <a:p>
            <a:pPr marL="514350" indent="-514350">
              <a:buAutoNum type="arabicPeriod"/>
            </a:pPr>
            <a:r>
              <a:rPr lang="en-US" sz="2400" dirty="0" smtClean="0">
                <a:solidFill>
                  <a:schemeClr val="bg2"/>
                </a:solidFill>
                <a:cs typeface="Aparajita" panose="020B0604020202020204" pitchFamily="34" charset="0"/>
              </a:rPr>
              <a:t>Proof Techniques: Chung-Shi-Wu</a:t>
            </a:r>
          </a:p>
          <a:p>
            <a:pPr marL="514350" indent="-514350">
              <a:buAutoNum type="arabicPeriod"/>
            </a:pPr>
            <a:r>
              <a:rPr lang="en-US" sz="2400" dirty="0" smtClean="0">
                <a:solidFill>
                  <a:schemeClr val="bg2"/>
                </a:solidFill>
                <a:cs typeface="Aparajita" panose="020B0604020202020204" pitchFamily="34" charset="0"/>
              </a:rPr>
              <a:t>Further Directions</a:t>
            </a:r>
          </a:p>
        </p:txBody>
      </p:sp>
      <p:sp>
        <p:nvSpPr>
          <p:cNvPr id="20" name="Rectangle 19"/>
          <p:cNvSpPr/>
          <p:nvPr/>
        </p:nvSpPr>
        <p:spPr>
          <a:xfrm rot="888175" flipV="1">
            <a:off x="3894757" y="4997562"/>
            <a:ext cx="344981" cy="376840"/>
          </a:xfrm>
          <a:prstGeom prst="rect">
            <a:avLst/>
          </a:prstGeom>
          <a:scene3d>
            <a:camera prst="orthographicFront">
              <a:rot lat="4620000" lon="9000000" rev="9900000"/>
            </a:camera>
            <a:lightRig rig="threePt" dir="t"/>
          </a:scene3d>
          <a:sp3d extrusionH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407535" y="4765888"/>
            <a:ext cx="842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… 10110                                11101101000010010001111101001001001001111010100 ….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366972" y="4959745"/>
            <a:ext cx="314987" cy="0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431894" y="4959745"/>
            <a:ext cx="351031" cy="0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841714" y="5497398"/>
            <a:ext cx="6823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1011                      1010010001011101010001011101101010001111111010100010 ….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366972" y="5627755"/>
            <a:ext cx="314987" cy="0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431894" y="5627755"/>
            <a:ext cx="351031" cy="0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 rot="888175" flipV="1">
            <a:off x="3882636" y="5665572"/>
            <a:ext cx="344981" cy="376840"/>
          </a:xfrm>
          <a:prstGeom prst="rect">
            <a:avLst/>
          </a:prstGeom>
          <a:scene3d>
            <a:camera prst="orthographicFront">
              <a:rot lat="4620000" lon="9000000" rev="9900000"/>
            </a:camera>
            <a:lightRig rig="threePt" dir="t"/>
          </a:scene3d>
          <a:sp3d extrusionH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459620" y="5412219"/>
            <a:ext cx="8374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… 01001                               00010010111011011101111010010000100000011101111 ….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10116273" y="1215342"/>
            <a:ext cx="17362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8958805" y="2008208"/>
            <a:ext cx="2239701" cy="28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9323408" y="2737413"/>
            <a:ext cx="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10116273" y="1825625"/>
            <a:ext cx="422476" cy="211519"/>
          </a:xfrm>
          <a:prstGeom prst="line">
            <a:avLst/>
          </a:prstGeom>
          <a:ln w="28575">
            <a:solidFill>
              <a:schemeClr val="bg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10532479" y="1342663"/>
            <a:ext cx="0" cy="481654"/>
          </a:xfrm>
          <a:prstGeom prst="line">
            <a:avLst/>
          </a:prstGeom>
          <a:ln w="28575">
            <a:solidFill>
              <a:schemeClr val="bg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10538749" y="1357032"/>
            <a:ext cx="253867" cy="468593"/>
          </a:xfrm>
          <a:prstGeom prst="line">
            <a:avLst/>
          </a:prstGeom>
          <a:ln w="28575">
            <a:solidFill>
              <a:schemeClr val="bg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0178733" y="1848901"/>
            <a:ext cx="241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x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291829" y="1407086"/>
            <a:ext cx="241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y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0634093" y="1374531"/>
            <a:ext cx="498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-</a:t>
            </a:r>
            <a:r>
              <a:rPr lang="en-US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xy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63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365125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432" y="2111869"/>
            <a:ext cx="7416318" cy="3222131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2"/>
                </a:solidFill>
                <a:cs typeface="Aparajita" panose="020B0604020202020204" pitchFamily="34" charset="0"/>
              </a:rPr>
              <a:t>New Central Question:</a:t>
            </a:r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/>
            </a:r>
            <a:b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</a:br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How to construct UD extractors with optimal parameters?</a:t>
            </a:r>
            <a:r>
              <a:rPr lang="en-US" dirty="0">
                <a:solidFill>
                  <a:schemeClr val="bg2"/>
                </a:solidFill>
                <a:cs typeface="Aparajita" panose="020B0604020202020204" pitchFamily="34" charset="0"/>
              </a:rPr>
              <a:t/>
            </a:r>
            <a:br>
              <a:rPr lang="en-US" dirty="0">
                <a:solidFill>
                  <a:schemeClr val="bg2"/>
                </a:solidFill>
                <a:cs typeface="Aparajita" panose="020B0604020202020204" pitchFamily="34" charset="0"/>
              </a:rPr>
            </a:br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/>
            </a:r>
            <a:b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</a:br>
            <a:endParaRPr lang="en-US" sz="3300" dirty="0">
              <a:solidFill>
                <a:schemeClr val="bg2"/>
              </a:solidFill>
              <a:cs typeface="Aparajita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423" y="1335932"/>
            <a:ext cx="3434704" cy="345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1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799" y="210332"/>
            <a:ext cx="9144000" cy="1641490"/>
          </a:xfrm>
        </p:spPr>
        <p:txBody>
          <a:bodyPr>
            <a:noAutofit/>
          </a:bodyPr>
          <a:lstStyle/>
          <a:p>
            <a:r>
              <a:rPr lang="en-US" sz="7200" dirty="0" smtClean="0"/>
              <a:t/>
            </a:r>
            <a:br>
              <a:rPr lang="en-US" sz="7200" dirty="0" smtClean="0"/>
            </a:br>
            <a:r>
              <a:rPr lang="en-US" sz="7200" dirty="0" smtClean="0"/>
              <a:t>Our Results</a:t>
            </a:r>
            <a:br>
              <a:rPr lang="en-US" sz="7200" dirty="0" smtClean="0"/>
            </a:br>
            <a:r>
              <a:rPr lang="en-US" sz="7200" dirty="0"/>
              <a:t/>
            </a:r>
            <a:br>
              <a:rPr lang="en-US" sz="7200" dirty="0"/>
            </a:br>
            <a:endParaRPr lang="en-US" sz="6400" dirty="0"/>
          </a:p>
        </p:txBody>
      </p:sp>
    </p:spTree>
    <p:extLst>
      <p:ext uri="{BB962C8B-B14F-4D97-AF65-F5344CB8AC3E}">
        <p14:creationId xmlns:p14="http://schemas.microsoft.com/office/powerpoint/2010/main" val="908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268308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Randomness Expansion</a:t>
            </a:r>
            <a:b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</a:br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Miller-Shi (2014)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9472320" y="2210288"/>
            <a:ext cx="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/>
          <p:cNvSpPr txBox="1">
            <a:spLocks/>
          </p:cNvSpPr>
          <p:nvPr/>
        </p:nvSpPr>
        <p:spPr>
          <a:xfrm>
            <a:off x="676359" y="1896789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rgbClr val="455F51"/>
                </a:solidFill>
                <a:cs typeface="Aparajita" panose="020B0604020202020204" pitchFamily="34" charset="0"/>
              </a:rPr>
              <a:t>An exponential randomness expansion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455F51"/>
                </a:solidFill>
                <a:cs typeface="Aparajita" panose="020B0604020202020204" pitchFamily="34" charset="0"/>
              </a:rPr>
              <a:t>p</a:t>
            </a:r>
            <a:r>
              <a:rPr lang="en-US" dirty="0" smtClean="0">
                <a:solidFill>
                  <a:srgbClr val="455F51"/>
                </a:solidFill>
                <a:cs typeface="Aparajita" panose="020B0604020202020204" pitchFamily="34" charset="0"/>
              </a:rPr>
              <a:t>rotocol with full quantum security, and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455F51"/>
                </a:solidFill>
                <a:cs typeface="Aparajita" panose="020B0604020202020204" pitchFamily="34" charset="0"/>
              </a:rPr>
              <a:t>s</a:t>
            </a:r>
            <a:r>
              <a:rPr lang="en-US" dirty="0" smtClean="0">
                <a:solidFill>
                  <a:srgbClr val="455F51"/>
                </a:solidFill>
                <a:cs typeface="Aparajita" panose="020B0604020202020204" pitchFamily="34" charset="0"/>
              </a:rPr>
              <a:t>everal new features: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      Robustness.  </a:t>
            </a:r>
            <a:r>
              <a:rPr lang="en-US" i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(Tolerates constant noise.)</a:t>
            </a:r>
            <a:endParaRPr lang="en-US" b="1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  <a:p>
            <a:pPr marL="0" indent="0">
              <a:buNone/>
            </a:pPr>
            <a:endParaRPr lang="en-US" b="1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 rot="888175">
            <a:off x="9423288" y="3925287"/>
            <a:ext cx="343441" cy="358431"/>
          </a:xfrm>
          <a:prstGeom prst="rect">
            <a:avLst/>
          </a:prstGeom>
          <a:scene3d>
            <a:camera prst="orthographicFront">
              <a:rot lat="4620000" lon="9000000" rev="9900000"/>
            </a:camera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8701212" y="3496790"/>
            <a:ext cx="1" cy="371782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9588693" y="3499358"/>
            <a:ext cx="16507" cy="331710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8680829" y="4148584"/>
            <a:ext cx="20383" cy="298991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9605200" y="4138901"/>
            <a:ext cx="25186" cy="308674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556925" y="1690688"/>
            <a:ext cx="6296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452737" y="1693103"/>
            <a:ext cx="6296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554802" y="4437766"/>
            <a:ext cx="6296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4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9452736" y="4448081"/>
            <a:ext cx="6296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4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4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 rot="888175">
            <a:off x="8520370" y="3916593"/>
            <a:ext cx="320918" cy="364383"/>
          </a:xfrm>
          <a:prstGeom prst="rect">
            <a:avLst/>
          </a:prstGeom>
          <a:scene3d>
            <a:camera prst="orthographicFront">
              <a:rot lat="4620000" lon="9000000" rev="9900000"/>
            </a:camera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81287" y="5468449"/>
            <a:ext cx="2513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Based on </a:t>
            </a:r>
            <a:r>
              <a:rPr lang="en-US" dirty="0" err="1" smtClean="0">
                <a:solidFill>
                  <a:schemeClr val="bg1"/>
                </a:solidFill>
              </a:rPr>
              <a:t>Coudron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Vidick</a:t>
            </a:r>
            <a:r>
              <a:rPr lang="en-US" dirty="0" smtClean="0">
                <a:solidFill>
                  <a:schemeClr val="bg1"/>
                </a:solidFill>
              </a:rPr>
              <a:t>, Yuen (2013)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5" name="Ink 64"/>
              <p14:cNvContentPartPr/>
              <p14:nvPr/>
            </p14:nvContentPartPr>
            <p14:xfrm>
              <a:off x="759280" y="3496790"/>
              <a:ext cx="360720" cy="312042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1280" y="3489232"/>
                <a:ext cx="386280" cy="3487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456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268308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Randomness Expansion</a:t>
            </a:r>
            <a:b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</a:br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Miller-Shi (2014)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9472320" y="2210288"/>
            <a:ext cx="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/>
          <p:cNvSpPr txBox="1">
            <a:spLocks/>
          </p:cNvSpPr>
          <p:nvPr/>
        </p:nvSpPr>
        <p:spPr>
          <a:xfrm>
            <a:off x="676359" y="1896789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rgbClr val="455F51"/>
                </a:solidFill>
                <a:cs typeface="Aparajita" panose="020B0604020202020204" pitchFamily="34" charset="0"/>
              </a:rPr>
              <a:t>An exponential randomness expansion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455F51"/>
                </a:solidFill>
                <a:cs typeface="Aparajita" panose="020B0604020202020204" pitchFamily="34" charset="0"/>
              </a:rPr>
              <a:t>p</a:t>
            </a:r>
            <a:r>
              <a:rPr lang="en-US" dirty="0" smtClean="0">
                <a:solidFill>
                  <a:srgbClr val="455F51"/>
                </a:solidFill>
                <a:cs typeface="Aparajita" panose="020B0604020202020204" pitchFamily="34" charset="0"/>
              </a:rPr>
              <a:t>rotocol with full quantum security, and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455F51"/>
                </a:solidFill>
                <a:cs typeface="Aparajita" panose="020B0604020202020204" pitchFamily="34" charset="0"/>
              </a:rPr>
              <a:t>s</a:t>
            </a:r>
            <a:r>
              <a:rPr lang="en-US" dirty="0" smtClean="0">
                <a:solidFill>
                  <a:srgbClr val="455F51"/>
                </a:solidFill>
                <a:cs typeface="Aparajita" panose="020B0604020202020204" pitchFamily="34" charset="0"/>
              </a:rPr>
              <a:t>everal new features: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      Robustness.  </a:t>
            </a:r>
            <a:r>
              <a:rPr lang="en-US" i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(Tolerates constant noise.)</a:t>
            </a:r>
            <a:endParaRPr lang="en-US" b="1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      Cryptographic security.</a:t>
            </a:r>
          </a:p>
        </p:txBody>
      </p:sp>
      <p:sp>
        <p:nvSpPr>
          <p:cNvPr id="51" name="Rectangle 50"/>
          <p:cNvSpPr/>
          <p:nvPr/>
        </p:nvSpPr>
        <p:spPr>
          <a:xfrm rot="888175">
            <a:off x="9423288" y="3925287"/>
            <a:ext cx="343441" cy="358431"/>
          </a:xfrm>
          <a:prstGeom prst="rect">
            <a:avLst/>
          </a:prstGeom>
          <a:scene3d>
            <a:camera prst="orthographicFront">
              <a:rot lat="4620000" lon="9000000" rev="9900000"/>
            </a:camera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8701212" y="3496790"/>
            <a:ext cx="1" cy="371782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9588693" y="3499358"/>
            <a:ext cx="16507" cy="331710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8680829" y="4148584"/>
            <a:ext cx="20383" cy="298991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9605200" y="4138901"/>
            <a:ext cx="25186" cy="308674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556925" y="1690688"/>
            <a:ext cx="6296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452737" y="1693103"/>
            <a:ext cx="6296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554802" y="4437766"/>
            <a:ext cx="6296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4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9452736" y="4448081"/>
            <a:ext cx="6296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4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4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 rot="888175">
            <a:off x="8520370" y="3916593"/>
            <a:ext cx="320918" cy="364383"/>
          </a:xfrm>
          <a:prstGeom prst="rect">
            <a:avLst/>
          </a:prstGeom>
          <a:scene3d>
            <a:camera prst="orthographicFront">
              <a:rot lat="4620000" lon="9000000" rev="9900000"/>
            </a:camera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81287" y="5468449"/>
            <a:ext cx="2513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Based on </a:t>
            </a:r>
            <a:r>
              <a:rPr lang="en-US" dirty="0" err="1" smtClean="0">
                <a:solidFill>
                  <a:schemeClr val="bg1"/>
                </a:solidFill>
              </a:rPr>
              <a:t>Coudron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Vidick</a:t>
            </a:r>
            <a:r>
              <a:rPr lang="en-US" dirty="0" smtClean="0">
                <a:solidFill>
                  <a:schemeClr val="bg1"/>
                </a:solidFill>
              </a:rPr>
              <a:t>, Yuen (2013)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5" name="Ink 64"/>
              <p14:cNvContentPartPr/>
              <p14:nvPr/>
            </p14:nvContentPartPr>
            <p14:xfrm>
              <a:off x="759280" y="3496790"/>
              <a:ext cx="360720" cy="312042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1280" y="3489232"/>
                <a:ext cx="386280" cy="348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6" name="Ink 65"/>
              <p14:cNvContentPartPr/>
              <p14:nvPr/>
            </p14:nvContentPartPr>
            <p14:xfrm>
              <a:off x="734914" y="4015558"/>
              <a:ext cx="360720" cy="312042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6914" y="4008000"/>
                <a:ext cx="386280" cy="348753"/>
              </a:xfrm>
              <a:prstGeom prst="rect">
                <a:avLst/>
              </a:prstGeom>
            </p:spPr>
          </p:pic>
        </mc:Fallback>
      </mc:AlternateContent>
      <p:sp>
        <p:nvSpPr>
          <p:cNvPr id="67" name="Rectangle 66"/>
          <p:cNvSpPr/>
          <p:nvPr/>
        </p:nvSpPr>
        <p:spPr>
          <a:xfrm>
            <a:off x="5636846" y="685800"/>
            <a:ext cx="5716953" cy="5357191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>
                <a:lumMod val="85000"/>
              </a:schemeClr>
            </a:solidFill>
          </a:ln>
          <a:effectLst>
            <a:outerShdw blurRad="50800" dist="266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t" hangingPunct="0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775158" y="778552"/>
            <a:ext cx="5403856" cy="5016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2"/>
                </a:solidFill>
                <a:cs typeface="Aparajita" panose="020B0604020202020204" pitchFamily="34" charset="0"/>
              </a:rPr>
              <a:t>To be </a:t>
            </a:r>
            <a:r>
              <a:rPr lang="en-US" sz="3200" b="1" dirty="0" smtClean="0">
                <a:solidFill>
                  <a:schemeClr val="bg2"/>
                </a:solidFill>
                <a:cs typeface="Aparajita" panose="020B0604020202020204" pitchFamily="34" charset="0"/>
              </a:rPr>
              <a:t>cryptographically secure, i.e. usable for cryptographic applications</a:t>
            </a:r>
            <a:r>
              <a:rPr lang="en-US" sz="3200" dirty="0" smtClean="0">
                <a:solidFill>
                  <a:schemeClr val="bg2"/>
                </a:solidFill>
                <a:cs typeface="Aparajita" panose="020B0604020202020204" pitchFamily="34" charset="0"/>
              </a:rPr>
              <a:t>, the error term must be O(N</a:t>
            </a:r>
            <a:r>
              <a:rPr lang="en-US" sz="3200" baseline="30000" dirty="0" smtClean="0">
                <a:solidFill>
                  <a:schemeClr val="bg2"/>
                </a:solidFill>
                <a:cs typeface="Aparajita" panose="020B0604020202020204" pitchFamily="34" charset="0"/>
              </a:rPr>
              <a:t>-k</a:t>
            </a:r>
            <a:r>
              <a:rPr lang="en-US" sz="3200" dirty="0" smtClean="0">
                <a:solidFill>
                  <a:schemeClr val="bg2"/>
                </a:solidFill>
                <a:cs typeface="Aparajita" panose="020B0604020202020204" pitchFamily="34" charset="0"/>
              </a:rPr>
              <a:t>) for all k, where N is the number of rounds.</a:t>
            </a:r>
          </a:p>
          <a:p>
            <a:endParaRPr lang="en-US" sz="3200" dirty="0">
              <a:solidFill>
                <a:schemeClr val="bg2"/>
              </a:solidFill>
              <a:cs typeface="Aparajita" panose="020B0604020202020204" pitchFamily="34" charset="0"/>
            </a:endParaRPr>
          </a:p>
          <a:p>
            <a:r>
              <a:rPr lang="en-US" sz="3200" dirty="0" smtClean="0">
                <a:solidFill>
                  <a:schemeClr val="bg2"/>
                </a:solidFill>
                <a:cs typeface="Aparajita" panose="020B0604020202020204" pitchFamily="34" charset="0"/>
              </a:rPr>
              <a:t>The significance of this feature was first pointed out by by Chung &amp; Wu.</a:t>
            </a:r>
          </a:p>
        </p:txBody>
      </p:sp>
      <p:cxnSp>
        <p:nvCxnSpPr>
          <p:cNvPr id="71" name="Straight Connector 70"/>
          <p:cNvCxnSpPr/>
          <p:nvPr/>
        </p:nvCxnSpPr>
        <p:spPr>
          <a:xfrm flipH="1">
            <a:off x="4740442" y="4015558"/>
            <a:ext cx="896403" cy="133026"/>
          </a:xfrm>
          <a:prstGeom prst="line">
            <a:avLst/>
          </a:prstGeom>
          <a:ln w="76200">
            <a:solidFill>
              <a:schemeClr val="tx1">
                <a:lumMod val="65000"/>
              </a:schemeClr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8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7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268308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cs typeface="Aparajita" panose="020B0604020202020204" pitchFamily="34" charset="0"/>
              </a:rPr>
              <a:t>Seeded UD Extractor (Randomness Expansion) Miller-Shi (2014)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9472320" y="2210288"/>
            <a:ext cx="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/>
          <p:cNvSpPr txBox="1">
            <a:spLocks/>
          </p:cNvSpPr>
          <p:nvPr/>
        </p:nvSpPr>
        <p:spPr>
          <a:xfrm>
            <a:off x="676359" y="1896789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rgbClr val="455F51"/>
                </a:solidFill>
                <a:cs typeface="Aparajita" panose="020B0604020202020204" pitchFamily="34" charset="0"/>
              </a:rPr>
              <a:t>An exponential randomness expansion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455F51"/>
                </a:solidFill>
                <a:cs typeface="Aparajita" panose="020B0604020202020204" pitchFamily="34" charset="0"/>
              </a:rPr>
              <a:t>p</a:t>
            </a:r>
            <a:r>
              <a:rPr lang="en-US" dirty="0" smtClean="0">
                <a:solidFill>
                  <a:srgbClr val="455F51"/>
                </a:solidFill>
                <a:cs typeface="Aparajita" panose="020B0604020202020204" pitchFamily="34" charset="0"/>
              </a:rPr>
              <a:t>rotocol with full quantum security, and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455F51"/>
                </a:solidFill>
                <a:cs typeface="Aparajita" panose="020B0604020202020204" pitchFamily="34" charset="0"/>
              </a:rPr>
              <a:t>s</a:t>
            </a:r>
            <a:r>
              <a:rPr lang="en-US" dirty="0" smtClean="0">
                <a:solidFill>
                  <a:srgbClr val="455F51"/>
                </a:solidFill>
                <a:cs typeface="Aparajita" panose="020B0604020202020204" pitchFamily="34" charset="0"/>
              </a:rPr>
              <a:t>everal new features: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      Robustness.  </a:t>
            </a:r>
            <a:r>
              <a:rPr lang="en-US" i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(Tolerates constant noise.)</a:t>
            </a:r>
            <a:endParaRPr lang="en-US" b="1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455F51"/>
                </a:solidFill>
                <a:cs typeface="Aparajita" panose="020B0604020202020204" pitchFamily="34" charset="0"/>
              </a:rPr>
              <a:t> </a:t>
            </a:r>
            <a:r>
              <a:rPr lang="en-US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     Cryptographic security.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455F51"/>
                </a:solidFill>
                <a:cs typeface="Aparajita" panose="020B0604020202020204" pitchFamily="34" charset="0"/>
              </a:rPr>
              <a:t> </a:t>
            </a:r>
            <a:r>
              <a:rPr lang="en-US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     Constant quantum memory.</a:t>
            </a:r>
            <a:r>
              <a:rPr lang="en-US" dirty="0" smtClean="0">
                <a:solidFill>
                  <a:srgbClr val="455F51"/>
                </a:solidFill>
                <a:cs typeface="Aparajita" panose="020B0604020202020204" pitchFamily="34" charset="0"/>
              </a:rPr>
              <a:t> </a:t>
            </a:r>
            <a:r>
              <a:rPr lang="en-US" i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(1 </a:t>
            </a:r>
            <a:r>
              <a:rPr lang="en-US" i="1" dirty="0" err="1" smtClean="0">
                <a:solidFill>
                  <a:srgbClr val="455F51"/>
                </a:solidFill>
                <a:cs typeface="Aparajita" panose="020B0604020202020204" pitchFamily="34" charset="0"/>
              </a:rPr>
              <a:t>qubit</a:t>
            </a:r>
            <a:r>
              <a:rPr lang="en-US" i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/device.)</a:t>
            </a:r>
            <a:endParaRPr lang="en-US" b="1" i="1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 rot="888175">
            <a:off x="9423288" y="3925287"/>
            <a:ext cx="343441" cy="358431"/>
          </a:xfrm>
          <a:prstGeom prst="rect">
            <a:avLst/>
          </a:prstGeom>
          <a:scene3d>
            <a:camera prst="orthographicFront">
              <a:rot lat="4620000" lon="9000000" rev="9900000"/>
            </a:camera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8701212" y="3496790"/>
            <a:ext cx="1" cy="371782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9588693" y="3499358"/>
            <a:ext cx="16507" cy="331710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8680829" y="4148584"/>
            <a:ext cx="20383" cy="298991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9605200" y="4138901"/>
            <a:ext cx="25186" cy="308674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556925" y="1690688"/>
            <a:ext cx="6296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452737" y="1693103"/>
            <a:ext cx="6296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554802" y="4437766"/>
            <a:ext cx="6296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4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9452736" y="4448081"/>
            <a:ext cx="6296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4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4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 rot="888175">
            <a:off x="8520370" y="3916593"/>
            <a:ext cx="320918" cy="364383"/>
          </a:xfrm>
          <a:prstGeom prst="rect">
            <a:avLst/>
          </a:prstGeom>
          <a:scene3d>
            <a:camera prst="orthographicFront">
              <a:rot lat="4620000" lon="9000000" rev="9900000"/>
            </a:camera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81287" y="5468449"/>
            <a:ext cx="2513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Based on </a:t>
            </a:r>
            <a:r>
              <a:rPr lang="en-US" dirty="0" err="1" smtClean="0">
                <a:solidFill>
                  <a:schemeClr val="bg1"/>
                </a:solidFill>
              </a:rPr>
              <a:t>Coudron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Vidick</a:t>
            </a:r>
            <a:r>
              <a:rPr lang="en-US" dirty="0" smtClean="0">
                <a:solidFill>
                  <a:schemeClr val="bg1"/>
                </a:solidFill>
              </a:rPr>
              <a:t>, Yuen (2013)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5" name="Ink 64"/>
              <p14:cNvContentPartPr/>
              <p14:nvPr/>
            </p14:nvContentPartPr>
            <p14:xfrm>
              <a:off x="759280" y="3496790"/>
              <a:ext cx="360720" cy="312042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1280" y="3489232"/>
                <a:ext cx="386280" cy="348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6" name="Ink 65"/>
              <p14:cNvContentPartPr/>
              <p14:nvPr/>
            </p14:nvContentPartPr>
            <p14:xfrm>
              <a:off x="734914" y="4015558"/>
              <a:ext cx="360720" cy="312042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6914" y="4008000"/>
                <a:ext cx="386280" cy="348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Ink 22"/>
              <p14:cNvContentPartPr/>
              <p14:nvPr/>
            </p14:nvContentPartPr>
            <p14:xfrm>
              <a:off x="747097" y="4457035"/>
              <a:ext cx="360720" cy="312042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9097" y="4449468"/>
                <a:ext cx="386280" cy="348795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Rectangle 23"/>
          <p:cNvSpPr/>
          <p:nvPr/>
        </p:nvSpPr>
        <p:spPr>
          <a:xfrm>
            <a:off x="5636846" y="685800"/>
            <a:ext cx="5716953" cy="5357191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>
                <a:lumMod val="85000"/>
              </a:schemeClr>
            </a:solidFill>
          </a:ln>
          <a:effectLst>
            <a:outerShdw blurRad="50800" dist="266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t" hangingPunct="0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4788568" y="4015558"/>
            <a:ext cx="848278" cy="628631"/>
          </a:xfrm>
          <a:prstGeom prst="line">
            <a:avLst/>
          </a:prstGeom>
          <a:ln w="76200">
            <a:solidFill>
              <a:schemeClr val="tx1">
                <a:lumMod val="65000"/>
              </a:schemeClr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811253" y="938463"/>
            <a:ext cx="545030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rgbClr val="455F51"/>
                </a:solidFill>
                <a:cs typeface="Aparajita" panose="020B0604020202020204" pitchFamily="34" charset="0"/>
              </a:rPr>
              <a:t>We allow communication in between rounds (which many other protocols do not).  So, entanglement can be established on-the-fly.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52619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268308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cs typeface="Aparajita" panose="020B0604020202020204" pitchFamily="34" charset="0"/>
              </a:rPr>
              <a:t>Seeded UD </a:t>
            </a:r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Extractor </a:t>
            </a:r>
            <a:r>
              <a:rPr lang="en-US" dirty="0">
                <a:solidFill>
                  <a:schemeClr val="bg2"/>
                </a:solidFill>
                <a:cs typeface="Aparajita" panose="020B0604020202020204" pitchFamily="34" charset="0"/>
              </a:rPr>
              <a:t>(Randomness Expansion) Miller-Shi (2014)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9472320" y="2210288"/>
            <a:ext cx="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/>
          <p:cNvSpPr txBox="1">
            <a:spLocks/>
          </p:cNvSpPr>
          <p:nvPr/>
        </p:nvSpPr>
        <p:spPr>
          <a:xfrm>
            <a:off x="676359" y="1896789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rgbClr val="455F51"/>
                </a:solidFill>
                <a:cs typeface="Aparajita" panose="020B0604020202020204" pitchFamily="34" charset="0"/>
              </a:rPr>
              <a:t>An exponential randomness expansion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455F51"/>
                </a:solidFill>
                <a:cs typeface="Aparajita" panose="020B0604020202020204" pitchFamily="34" charset="0"/>
              </a:rPr>
              <a:t>p</a:t>
            </a:r>
            <a:r>
              <a:rPr lang="en-US" dirty="0" smtClean="0">
                <a:solidFill>
                  <a:srgbClr val="455F51"/>
                </a:solidFill>
                <a:cs typeface="Aparajita" panose="020B0604020202020204" pitchFamily="34" charset="0"/>
              </a:rPr>
              <a:t>rotocol with full quantum security, and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455F51"/>
                </a:solidFill>
                <a:cs typeface="Aparajita" panose="020B0604020202020204" pitchFamily="34" charset="0"/>
              </a:rPr>
              <a:t>s</a:t>
            </a:r>
            <a:r>
              <a:rPr lang="en-US" dirty="0" smtClean="0">
                <a:solidFill>
                  <a:srgbClr val="455F51"/>
                </a:solidFill>
                <a:cs typeface="Aparajita" panose="020B0604020202020204" pitchFamily="34" charset="0"/>
              </a:rPr>
              <a:t>everal new features: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      Robustness.  </a:t>
            </a:r>
            <a:r>
              <a:rPr lang="en-US" i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(Tolerates constant noise.)</a:t>
            </a:r>
            <a:endParaRPr lang="en-US" b="1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455F51"/>
                </a:solidFill>
                <a:cs typeface="Aparajita" panose="020B0604020202020204" pitchFamily="34" charset="0"/>
              </a:rPr>
              <a:t> </a:t>
            </a:r>
            <a:r>
              <a:rPr lang="en-US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     Cryptographic security.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455F51"/>
                </a:solidFill>
                <a:cs typeface="Aparajita" panose="020B0604020202020204" pitchFamily="34" charset="0"/>
              </a:rPr>
              <a:t> </a:t>
            </a:r>
            <a:r>
              <a:rPr lang="en-US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     Constant quantum memory.</a:t>
            </a:r>
            <a:r>
              <a:rPr lang="en-US" dirty="0" smtClean="0">
                <a:solidFill>
                  <a:srgbClr val="455F51"/>
                </a:solidFill>
                <a:cs typeface="Aparajita" panose="020B0604020202020204" pitchFamily="34" charset="0"/>
              </a:rPr>
              <a:t> </a:t>
            </a:r>
            <a:r>
              <a:rPr lang="en-US" i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(1 </a:t>
            </a:r>
            <a:r>
              <a:rPr lang="en-US" i="1" dirty="0" err="1" smtClean="0">
                <a:solidFill>
                  <a:srgbClr val="455F51"/>
                </a:solidFill>
                <a:cs typeface="Aparajita" panose="020B0604020202020204" pitchFamily="34" charset="0"/>
              </a:rPr>
              <a:t>qubit</a:t>
            </a:r>
            <a:r>
              <a:rPr lang="en-US" i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/device.)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455F51"/>
                </a:solidFill>
                <a:cs typeface="Aparajita" panose="020B0604020202020204" pitchFamily="34" charset="0"/>
              </a:rPr>
              <a:t> </a:t>
            </a:r>
            <a:r>
              <a:rPr lang="en-US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     Large class of games allowed.</a:t>
            </a:r>
            <a:endParaRPr lang="en-US" b="1" i="1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 rot="888175">
            <a:off x="9423288" y="3925287"/>
            <a:ext cx="343441" cy="358431"/>
          </a:xfrm>
          <a:prstGeom prst="rect">
            <a:avLst/>
          </a:prstGeom>
          <a:scene3d>
            <a:camera prst="orthographicFront">
              <a:rot lat="4620000" lon="9000000" rev="9900000"/>
            </a:camera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8701212" y="3496790"/>
            <a:ext cx="1" cy="371782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9588693" y="3499358"/>
            <a:ext cx="16507" cy="331710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8680829" y="4148584"/>
            <a:ext cx="20383" cy="298991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9605200" y="4138901"/>
            <a:ext cx="25186" cy="308674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556925" y="1690688"/>
            <a:ext cx="6296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452737" y="1693103"/>
            <a:ext cx="6296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554802" y="4437766"/>
            <a:ext cx="6296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4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9452736" y="4448081"/>
            <a:ext cx="6296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4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4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 rot="888175">
            <a:off x="8520370" y="3916593"/>
            <a:ext cx="320918" cy="364383"/>
          </a:xfrm>
          <a:prstGeom prst="rect">
            <a:avLst/>
          </a:prstGeom>
          <a:scene3d>
            <a:camera prst="orthographicFront">
              <a:rot lat="4620000" lon="9000000" rev="9900000"/>
            </a:camera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5" name="Ink 64"/>
              <p14:cNvContentPartPr/>
              <p14:nvPr/>
            </p14:nvContentPartPr>
            <p14:xfrm>
              <a:off x="759280" y="3496790"/>
              <a:ext cx="360720" cy="312042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1280" y="3489232"/>
                <a:ext cx="386280" cy="348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6" name="Ink 65"/>
              <p14:cNvContentPartPr/>
              <p14:nvPr/>
            </p14:nvContentPartPr>
            <p14:xfrm>
              <a:off x="734914" y="4015558"/>
              <a:ext cx="360720" cy="312042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6914" y="4008000"/>
                <a:ext cx="386280" cy="348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Ink 22"/>
              <p14:cNvContentPartPr/>
              <p14:nvPr/>
            </p14:nvContentPartPr>
            <p14:xfrm>
              <a:off x="747097" y="4457035"/>
              <a:ext cx="360720" cy="312042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9097" y="4449468"/>
                <a:ext cx="386280" cy="3487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6" name="Ink 25"/>
              <p14:cNvContentPartPr/>
              <p14:nvPr/>
            </p14:nvContentPartPr>
            <p14:xfrm>
              <a:off x="699215" y="4979750"/>
              <a:ext cx="360720" cy="312042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1215" y="4972183"/>
                <a:ext cx="386280" cy="34879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717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365125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rgbClr val="455F51"/>
                </a:solidFill>
                <a:cs typeface="Aparajita" panose="020B0604020202020204" pitchFamily="34" charset="0"/>
              </a:rPr>
              <a:t>Quantum Key Distribution</a:t>
            </a:r>
            <a:br>
              <a:rPr lang="en-US" dirty="0" smtClean="0">
                <a:solidFill>
                  <a:srgbClr val="455F51"/>
                </a:solidFill>
                <a:cs typeface="Aparajita" panose="020B0604020202020204" pitchFamily="34" charset="0"/>
              </a:rPr>
            </a:br>
            <a:r>
              <a:rPr lang="en-US" dirty="0" smtClean="0">
                <a:solidFill>
                  <a:srgbClr val="455F51"/>
                </a:solidFill>
                <a:cs typeface="Aparajita" panose="020B0604020202020204" pitchFamily="34" charset="0"/>
              </a:rPr>
              <a:t>Miller-Shi (2014)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41714" y="5497398"/>
            <a:ext cx="6823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1</a:t>
            </a:r>
            <a:r>
              <a:rPr lang="en-US" dirty="0" smtClean="0">
                <a:solidFill>
                  <a:prstClr val="white"/>
                </a:solidFill>
              </a:rPr>
              <a:t>1011                      1010010001011101010001011101101010001111111010100010 ….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9323408" y="2737413"/>
            <a:ext cx="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/>
          <p:cNvSpPr txBox="1">
            <a:spLocks/>
          </p:cNvSpPr>
          <p:nvPr/>
        </p:nvSpPr>
        <p:spPr>
          <a:xfrm>
            <a:off x="550068" y="1821404"/>
            <a:ext cx="108037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    Fully secure.  Cryptographic error term.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455F51"/>
                </a:solidFill>
                <a:cs typeface="Aparajita" panose="020B0604020202020204" pitchFamily="34" charset="0"/>
              </a:rPr>
              <a:t> </a:t>
            </a:r>
            <a:r>
              <a:rPr lang="en-US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   Requires only a </a:t>
            </a:r>
            <a:r>
              <a:rPr lang="en-US" b="1" dirty="0" err="1" smtClean="0">
                <a:solidFill>
                  <a:srgbClr val="455F51"/>
                </a:solidFill>
                <a:cs typeface="Aparajita" panose="020B0604020202020204" pitchFamily="34" charset="0"/>
              </a:rPr>
              <a:t>polylog</a:t>
            </a:r>
            <a:r>
              <a:rPr lang="en-US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-sized seed.</a:t>
            </a:r>
            <a:endParaRPr lang="en-US" b="1" dirty="0" smtClean="0">
              <a:solidFill>
                <a:srgbClr val="C00000"/>
              </a:solidFill>
              <a:cs typeface="Aparajita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b="1" dirty="0" smtClean="0">
              <a:solidFill>
                <a:srgbClr val="C00000"/>
              </a:solidFill>
              <a:cs typeface="Aparajita" panose="020B0604020202020204" pitchFamily="34" charset="0"/>
            </a:endParaRPr>
          </a:p>
          <a:p>
            <a:endParaRPr lang="en-US" b="1" dirty="0">
              <a:solidFill>
                <a:srgbClr val="C00000"/>
              </a:solidFill>
              <a:cs typeface="Aparajita" panose="020B0604020202020204" pitchFamily="34" charset="0"/>
            </a:endParaRPr>
          </a:p>
          <a:p>
            <a:endParaRPr lang="en-US" b="1" dirty="0" smtClean="0">
              <a:solidFill>
                <a:srgbClr val="C00000"/>
              </a:solidFill>
              <a:cs typeface="Aparajita" panose="020B0604020202020204" pitchFamily="34" charset="0"/>
            </a:endParaRPr>
          </a:p>
        </p:txBody>
      </p:sp>
      <p:pic>
        <p:nvPicPr>
          <p:cNvPr id="18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666" y="3521985"/>
            <a:ext cx="1553566" cy="1818742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 flipV="1">
            <a:off x="3195323" y="3396343"/>
            <a:ext cx="5349057" cy="1974069"/>
          </a:xfrm>
          <a:prstGeom prst="rect">
            <a:avLst/>
          </a:prstGeom>
          <a:solidFill>
            <a:schemeClr val="tx1"/>
          </a:solidFill>
          <a:ln w="57150"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threePt" dir="t"/>
          </a:scene3d>
          <a:sp3d extrusionH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rot="888175">
            <a:off x="3410444" y="4497787"/>
            <a:ext cx="320918" cy="364383"/>
          </a:xfrm>
          <a:prstGeom prst="rect">
            <a:avLst/>
          </a:prstGeom>
          <a:scene3d>
            <a:camera prst="orthographicFront">
              <a:rot lat="4620000" lon="9000000" rev="9900000"/>
            </a:camera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570904" y="3930338"/>
            <a:ext cx="20382" cy="509489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550522" y="4710155"/>
            <a:ext cx="20382" cy="509489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192920" y="5524679"/>
            <a:ext cx="4905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010011101…</a:t>
            </a:r>
          </a:p>
        </p:txBody>
      </p:sp>
      <p:sp>
        <p:nvSpPr>
          <p:cNvPr id="26" name="Rectangle 25"/>
          <p:cNvSpPr/>
          <p:nvPr/>
        </p:nvSpPr>
        <p:spPr>
          <a:xfrm rot="888175">
            <a:off x="7514356" y="4439380"/>
            <a:ext cx="320918" cy="364383"/>
          </a:xfrm>
          <a:prstGeom prst="rect">
            <a:avLst/>
          </a:prstGeom>
          <a:scene3d>
            <a:camera prst="orthographicFront">
              <a:rot lat="4620000" lon="9000000" rev="9900000"/>
            </a:camera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7674816" y="3871931"/>
            <a:ext cx="20382" cy="509489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654434" y="4651748"/>
            <a:ext cx="20382" cy="509489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728215" y="5370412"/>
            <a:ext cx="4905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01</a:t>
            </a:r>
            <a:r>
              <a:rPr lang="en-US" sz="2800" u="sng" dirty="0" smtClean="0">
                <a:solidFill>
                  <a:srgbClr val="C00000"/>
                </a:solidFill>
              </a:rPr>
              <a:t>1</a:t>
            </a:r>
            <a:r>
              <a:rPr lang="en-US" sz="2800" dirty="0" smtClean="0">
                <a:solidFill>
                  <a:schemeClr val="bg1"/>
                </a:solidFill>
              </a:rPr>
              <a:t>01110</a:t>
            </a:r>
            <a:r>
              <a:rPr lang="en-US" sz="2800" u="sng" dirty="0" smtClean="0">
                <a:solidFill>
                  <a:srgbClr val="C00000"/>
                </a:solidFill>
              </a:rPr>
              <a:t>0</a:t>
            </a:r>
            <a:r>
              <a:rPr lang="en-US" sz="2800" dirty="0" smtClean="0">
                <a:solidFill>
                  <a:schemeClr val="bg1"/>
                </a:solidFill>
              </a:rPr>
              <a:t>…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346369" y="3487211"/>
            <a:ext cx="25021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</a:rPr>
              <a:t>Modified Miller-Shi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H="1">
            <a:off x="3772587" y="4512623"/>
            <a:ext cx="3700545" cy="29690"/>
          </a:xfrm>
          <a:prstGeom prst="line">
            <a:avLst/>
          </a:prstGeom>
          <a:ln w="76200">
            <a:solidFill>
              <a:srgbClr val="FFC8C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Ink 22"/>
              <p14:cNvContentPartPr/>
              <p14:nvPr/>
            </p14:nvContentPartPr>
            <p14:xfrm>
              <a:off x="482378" y="1825625"/>
              <a:ext cx="360720" cy="312042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378" y="1818067"/>
                <a:ext cx="386280" cy="348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" name="Ink 29"/>
              <p14:cNvContentPartPr/>
              <p14:nvPr/>
            </p14:nvContentPartPr>
            <p14:xfrm>
              <a:off x="474357" y="2399130"/>
              <a:ext cx="360720" cy="312042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6357" y="2391572"/>
                <a:ext cx="386280" cy="348753"/>
              </a:xfrm>
              <a:prstGeom prst="rect">
                <a:avLst/>
              </a:prstGeom>
            </p:spPr>
          </p:pic>
        </mc:Fallback>
      </mc:AlternateContent>
      <p:cxnSp>
        <p:nvCxnSpPr>
          <p:cNvPr id="31" name="Straight Arrow Connector 30"/>
          <p:cNvCxnSpPr/>
          <p:nvPr/>
        </p:nvCxnSpPr>
        <p:spPr>
          <a:xfrm flipH="1" flipV="1">
            <a:off x="6224155" y="2524991"/>
            <a:ext cx="1515924" cy="2418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886510" y="2476509"/>
            <a:ext cx="1683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</a:rPr>
              <a:t>New.</a:t>
            </a:r>
            <a:endParaRPr lang="en-US" sz="2800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589" y="3277354"/>
            <a:ext cx="21590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41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268308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Example of parameters achievable in Miller-Shi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837095" y="1847077"/>
            <a:ext cx="10073063" cy="4401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Input bits = </a:t>
            </a:r>
            <a:r>
              <a:rPr lang="en-US" b="1" dirty="0" err="1" smtClean="0">
                <a:solidFill>
                  <a:srgbClr val="455F51"/>
                </a:solidFill>
                <a:cs typeface="Aparajita" panose="020B0604020202020204" pitchFamily="34" charset="0"/>
              </a:rPr>
              <a:t>Θ</a:t>
            </a:r>
            <a:r>
              <a:rPr lang="en-US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(k)</a:t>
            </a:r>
          </a:p>
          <a:p>
            <a:r>
              <a:rPr lang="en-US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Output bits ≈ #Rounds = </a:t>
            </a:r>
            <a:r>
              <a:rPr lang="en-US" b="1" dirty="0" err="1" smtClean="0">
                <a:solidFill>
                  <a:srgbClr val="455F51"/>
                </a:solidFill>
                <a:cs typeface="Aparajita" panose="020B0604020202020204" pitchFamily="34" charset="0"/>
              </a:rPr>
              <a:t>exp</a:t>
            </a:r>
            <a:r>
              <a:rPr lang="en-US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(k</a:t>
            </a:r>
            <a:r>
              <a:rPr lang="en-US" b="1" baseline="30000" dirty="0" smtClean="0">
                <a:solidFill>
                  <a:srgbClr val="455F51"/>
                </a:solidFill>
                <a:cs typeface="Aparajita" panose="020B0604020202020204" pitchFamily="34" charset="0"/>
              </a:rPr>
              <a:t>1/6</a:t>
            </a:r>
            <a:r>
              <a:rPr lang="en-US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)</a:t>
            </a:r>
          </a:p>
          <a:p>
            <a:r>
              <a:rPr lang="en-US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Errors = </a:t>
            </a:r>
            <a:r>
              <a:rPr lang="en-US" b="1" dirty="0" err="1" smtClean="0">
                <a:solidFill>
                  <a:srgbClr val="455F51"/>
                </a:solidFill>
                <a:cs typeface="Aparajita" panose="020B0604020202020204" pitchFamily="34" charset="0"/>
              </a:rPr>
              <a:t>exp</a:t>
            </a:r>
            <a:r>
              <a:rPr lang="en-US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(-k</a:t>
            </a:r>
            <a:r>
              <a:rPr lang="en-US" b="1" baseline="30000" dirty="0" smtClean="0">
                <a:solidFill>
                  <a:srgbClr val="455F51"/>
                </a:solidFill>
                <a:cs typeface="Aparajita" panose="020B0604020202020204" pitchFamily="34" charset="0"/>
              </a:rPr>
              <a:t>1/3</a:t>
            </a:r>
            <a:r>
              <a:rPr lang="en-US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) = </a:t>
            </a:r>
            <a:r>
              <a:rPr lang="en-US" b="1" dirty="0" err="1" smtClean="0">
                <a:solidFill>
                  <a:srgbClr val="455F51"/>
                </a:solidFill>
                <a:cs typeface="Aparajita" panose="020B0604020202020204" pitchFamily="34" charset="0"/>
              </a:rPr>
              <a:t>exp</a:t>
            </a:r>
            <a:r>
              <a:rPr lang="en-US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(- log</a:t>
            </a:r>
            <a:r>
              <a:rPr lang="en-US" b="1" baseline="30000" dirty="0" smtClean="0">
                <a:solidFill>
                  <a:srgbClr val="455F51"/>
                </a:solidFill>
                <a:cs typeface="Aparajita" panose="020B0604020202020204" pitchFamily="34" charset="0"/>
              </a:rPr>
              <a:t>2 </a:t>
            </a:r>
            <a:r>
              <a:rPr lang="en-US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(#Rounds))</a:t>
            </a:r>
          </a:p>
          <a:p>
            <a:r>
              <a:rPr lang="en-US" b="1" dirty="0">
                <a:solidFill>
                  <a:srgbClr val="455F51"/>
                </a:solidFill>
                <a:cs typeface="Aparajita" panose="020B0604020202020204" pitchFamily="34" charset="0"/>
              </a:rPr>
              <a:t>Expansion and key distribution same order of parameters</a:t>
            </a:r>
          </a:p>
          <a:p>
            <a:pPr marL="0" indent="0">
              <a:buNone/>
            </a:pPr>
            <a:endParaRPr lang="en-US" b="1" baseline="30000" dirty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54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332853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Seedless UD Extractor (Randomness Amplification)</a:t>
            </a:r>
            <a:r>
              <a:rPr lang="en-US" dirty="0">
                <a:solidFill>
                  <a:schemeClr val="bg2"/>
                </a:solidFill>
                <a:cs typeface="Aparajita" panose="020B0604020202020204" pitchFamily="34" charset="0"/>
              </a:rPr>
              <a:t> </a:t>
            </a:r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Chung-Shi-Wu (2014)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9472320" y="2210288"/>
            <a:ext cx="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/>
          <p:cNvSpPr txBox="1">
            <a:spLocks/>
          </p:cNvSpPr>
          <p:nvPr/>
        </p:nvSpPr>
        <p:spPr>
          <a:xfrm>
            <a:off x="676359" y="1896789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Uses a single and arbitrary min-entropy</a:t>
            </a:r>
            <a:r>
              <a:rPr lang="en-US" sz="2400" b="1" dirty="0">
                <a:solidFill>
                  <a:srgbClr val="455F51"/>
                </a:solidFill>
                <a:cs typeface="Aparajita" panose="020B0604020202020204" pitchFamily="34" charset="0"/>
              </a:rPr>
              <a:t> </a:t>
            </a:r>
            <a:r>
              <a:rPr lang="en-US" sz="2400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source </a:t>
            </a:r>
          </a:p>
          <a:p>
            <a:r>
              <a:rPr lang="en-US" sz="2400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Minimum assumption on classical source</a:t>
            </a:r>
          </a:p>
          <a:p>
            <a:r>
              <a:rPr lang="en-US" sz="2400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More general model for weak randomness </a:t>
            </a:r>
            <a:r>
              <a:rPr lang="en-US" sz="2400" b="1" dirty="0">
                <a:solidFill>
                  <a:srgbClr val="455F51"/>
                </a:solidFill>
                <a:cs typeface="Aparajita" panose="020B0604020202020204" pitchFamily="34" charset="0"/>
              </a:rPr>
              <a:t/>
            </a:r>
            <a:br>
              <a:rPr lang="en-US" sz="2400" b="1" dirty="0">
                <a:solidFill>
                  <a:srgbClr val="455F51"/>
                </a:solidFill>
                <a:cs typeface="Aparajita" panose="020B0604020202020204" pitchFamily="34" charset="0"/>
              </a:rPr>
            </a:br>
            <a:r>
              <a:rPr lang="en-US" sz="2400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in our physical world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Secure, robust composition of UD protocols</a:t>
            </a:r>
          </a:p>
          <a:p>
            <a:r>
              <a:rPr lang="en-US" sz="2400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Any expansion protocol can be used as the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        sub-protocol</a:t>
            </a:r>
            <a:endParaRPr lang="en-US" sz="2400" dirty="0">
              <a:solidFill>
                <a:srgbClr val="455F51"/>
              </a:solidFill>
              <a:cs typeface="Aparajita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Allows source/device correlation, and public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455F51"/>
                </a:solidFill>
                <a:cs typeface="Aparajita" panose="020B0604020202020204" pitchFamily="34" charset="0"/>
              </a:rPr>
              <a:t> </a:t>
            </a:r>
            <a:r>
              <a:rPr lang="en-US" sz="2400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            seed.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868463" y="2878549"/>
            <a:ext cx="428355" cy="57538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/>
          <p:nvPr/>
        </p:nvCxnSpPr>
        <p:spPr>
          <a:xfrm flipH="1">
            <a:off x="7128751" y="2473738"/>
            <a:ext cx="2334907" cy="401950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7812396" y="2878549"/>
            <a:ext cx="428355" cy="57538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8079637" y="2446309"/>
            <a:ext cx="1444625" cy="429379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8698156" y="2880756"/>
            <a:ext cx="428355" cy="57538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/>
          <p:cNvCxnSpPr/>
          <p:nvPr/>
        </p:nvCxnSpPr>
        <p:spPr>
          <a:xfrm flipH="1">
            <a:off x="8914979" y="2407751"/>
            <a:ext cx="727110" cy="500354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10596932" y="2899532"/>
            <a:ext cx="428355" cy="57538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9642089" y="2407751"/>
            <a:ext cx="1156815" cy="523842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7109789" y="3515896"/>
            <a:ext cx="0" cy="556562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8053722" y="3515896"/>
            <a:ext cx="23269" cy="512636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8939482" y="3505354"/>
            <a:ext cx="26213" cy="509965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10862538" y="3520689"/>
            <a:ext cx="26213" cy="509965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 flipV="1">
            <a:off x="6789997" y="4110772"/>
            <a:ext cx="617141" cy="323396"/>
          </a:xfrm>
          <a:prstGeom prst="rect">
            <a:avLst/>
          </a:prstGeom>
          <a:solidFill>
            <a:schemeClr val="tx1"/>
          </a:solidFill>
          <a:ln w="57150"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threePt" dir="t"/>
          </a:scene3d>
          <a:sp3d extrusionH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 flipV="1">
            <a:off x="7735061" y="4134291"/>
            <a:ext cx="545852" cy="299877"/>
          </a:xfrm>
          <a:prstGeom prst="rect">
            <a:avLst/>
          </a:prstGeom>
          <a:solidFill>
            <a:schemeClr val="tx1"/>
          </a:solidFill>
          <a:ln w="57150"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threePt" dir="t"/>
          </a:scene3d>
          <a:sp3d extrusionH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 flipV="1">
            <a:off x="8680126" y="4124897"/>
            <a:ext cx="545851" cy="335179"/>
          </a:xfrm>
          <a:prstGeom prst="rect">
            <a:avLst/>
          </a:prstGeom>
          <a:solidFill>
            <a:schemeClr val="tx1"/>
          </a:solidFill>
          <a:ln w="57150"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threePt" dir="t"/>
          </a:scene3d>
          <a:sp3d extrusionH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 flipV="1">
            <a:off x="10634061" y="4129443"/>
            <a:ext cx="552197" cy="270231"/>
          </a:xfrm>
          <a:prstGeom prst="rect">
            <a:avLst/>
          </a:prstGeom>
          <a:solidFill>
            <a:schemeClr val="tx1"/>
          </a:solidFill>
          <a:ln w="57150"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threePt" dir="t"/>
          </a:scene3d>
          <a:sp3d extrusionH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7068105" y="4494178"/>
            <a:ext cx="1503065" cy="556562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8075904" y="4484237"/>
            <a:ext cx="768991" cy="565997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8947486" y="4494178"/>
            <a:ext cx="0" cy="556562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flipH="1">
            <a:off x="9295093" y="4415767"/>
            <a:ext cx="1575587" cy="707901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8204820" y="5123668"/>
            <a:ext cx="1485476" cy="57538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8946939" y="5750739"/>
            <a:ext cx="16418" cy="288773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2" name="Picture 15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217" y="1825625"/>
            <a:ext cx="537679" cy="556349"/>
          </a:xfrm>
          <a:prstGeom prst="rect">
            <a:avLst/>
          </a:prstGeom>
        </p:spPr>
      </p:pic>
      <p:sp>
        <p:nvSpPr>
          <p:cNvPr id="157" name="TextBox 156"/>
          <p:cNvSpPr txBox="1"/>
          <p:nvPr/>
        </p:nvSpPr>
        <p:spPr>
          <a:xfrm>
            <a:off x="9463658" y="2931593"/>
            <a:ext cx="1002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…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9542219" y="3933044"/>
            <a:ext cx="1002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…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01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268308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Example of parameters achievable in Chung-Shi-Wu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837095" y="1847077"/>
            <a:ext cx="10073063" cy="4401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Classical source: (n, n</a:t>
            </a:r>
            <a:r>
              <a:rPr lang="en-US" b="1" baseline="30000" dirty="0" smtClean="0">
                <a:solidFill>
                  <a:srgbClr val="455F51"/>
                </a:solidFill>
                <a:cs typeface="Aparajita" panose="020B0604020202020204" pitchFamily="34" charset="0"/>
              </a:rPr>
              <a:t>.01</a:t>
            </a:r>
            <a:r>
              <a:rPr lang="en-US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)-source</a:t>
            </a:r>
          </a:p>
          <a:p>
            <a:r>
              <a:rPr lang="en-US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Output bits = n</a:t>
            </a:r>
            <a:r>
              <a:rPr lang="en-US" b="1" baseline="30000" dirty="0" smtClean="0">
                <a:solidFill>
                  <a:srgbClr val="455F51"/>
                </a:solidFill>
                <a:cs typeface="Aparajita" panose="020B0604020202020204" pitchFamily="34" charset="0"/>
              </a:rPr>
              <a:t>100</a:t>
            </a:r>
          </a:p>
          <a:p>
            <a:r>
              <a:rPr lang="en-US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Soundness error = n</a:t>
            </a:r>
            <a:r>
              <a:rPr lang="en-US" b="1" baseline="30000" dirty="0" smtClean="0">
                <a:solidFill>
                  <a:srgbClr val="455F51"/>
                </a:solidFill>
                <a:cs typeface="Aparajita" panose="020B0604020202020204" pitchFamily="34" charset="0"/>
              </a:rPr>
              <a:t>-1000</a:t>
            </a:r>
          </a:p>
          <a:p>
            <a:r>
              <a:rPr lang="en-US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Completeness error = </a:t>
            </a:r>
            <a:r>
              <a:rPr lang="en-US" b="1" dirty="0" err="1" smtClean="0">
                <a:solidFill>
                  <a:srgbClr val="455F51"/>
                </a:solidFill>
                <a:cs typeface="Aparajita" panose="020B0604020202020204" pitchFamily="34" charset="0"/>
              </a:rPr>
              <a:t>exp</a:t>
            </a:r>
            <a:r>
              <a:rPr lang="en-US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(-n</a:t>
            </a:r>
            <a:r>
              <a:rPr lang="en-US" b="1" baseline="30000" dirty="0" smtClean="0">
                <a:solidFill>
                  <a:srgbClr val="455F51"/>
                </a:solidFill>
                <a:cs typeface="Aparajita" panose="020B0604020202020204" pitchFamily="34" charset="0"/>
              </a:rPr>
              <a:t>-.004</a:t>
            </a:r>
            <a:r>
              <a:rPr lang="en-US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)</a:t>
            </a:r>
          </a:p>
          <a:p>
            <a:r>
              <a:rPr lang="en-US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Devices and run time poly(n)</a:t>
            </a:r>
            <a:endParaRPr lang="en-US" b="1" dirty="0">
              <a:solidFill>
                <a:srgbClr val="455F51"/>
              </a:solidFill>
              <a:cs typeface="Aparajita" panose="020B0604020202020204" pitchFamily="34" charset="0"/>
            </a:endParaRPr>
          </a:p>
          <a:p>
            <a:pPr marL="0" indent="0">
              <a:buNone/>
            </a:pPr>
            <a:endParaRPr lang="en-US" b="1" baseline="30000" dirty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55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365125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Randomness!  We need it.</a:t>
            </a:r>
            <a:endParaRPr lang="en-US" dirty="0">
              <a:solidFill>
                <a:schemeClr val="bg2"/>
              </a:solidFill>
              <a:cs typeface="Aparajita" panose="020B060402020202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The number of random bits used</a:t>
            </a:r>
          </a:p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  <a:cs typeface="Aparajita" panose="020B0604020202020204" pitchFamily="34" charset="0"/>
              </a:rPr>
              <a:t>e</a:t>
            </a:r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very day is probably in the trillions.</a:t>
            </a:r>
            <a:endParaRPr lang="en-US" dirty="0">
              <a:solidFill>
                <a:schemeClr val="bg2"/>
              </a:solidFill>
              <a:cs typeface="Aparajita" panose="020B0604020202020204" pitchFamily="34" charset="0"/>
            </a:endParaRPr>
          </a:p>
          <a:p>
            <a:pPr marL="0" indent="0">
              <a:buNone/>
            </a:pPr>
            <a:endParaRPr lang="en-US" dirty="0" smtClean="0">
              <a:solidFill>
                <a:schemeClr val="bg2"/>
              </a:solidFill>
              <a:cs typeface="Aparajita" panose="020B0604020202020204" pitchFamily="34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chemeClr val="bg2"/>
                </a:solidFill>
                <a:cs typeface="Aparajita" panose="020B0604020202020204" pitchFamily="34" charset="0"/>
              </a:rPr>
              <a:t>  * Digital security.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chemeClr val="bg2"/>
                </a:solidFill>
                <a:cs typeface="Aparajita" panose="020B0604020202020204" pitchFamily="34" charset="0"/>
              </a:rPr>
              <a:t>  * Randomized algorithms.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chemeClr val="bg2"/>
                </a:solidFill>
                <a:cs typeface="Aparajita" panose="020B0604020202020204" pitchFamily="34" charset="0"/>
              </a:rPr>
              <a:t>  * Scientific simulations.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chemeClr val="bg2"/>
                </a:solidFill>
                <a:cs typeface="Aparajita" panose="020B0604020202020204" pitchFamily="34" charset="0"/>
              </a:rPr>
              <a:t>  * Gambling.</a:t>
            </a:r>
            <a:endParaRPr lang="en-US" b="1" dirty="0">
              <a:solidFill>
                <a:schemeClr val="bg2"/>
              </a:solidFill>
              <a:cs typeface="Aparajita" panose="020B0604020202020204" pitchFamily="34" charset="0"/>
            </a:endParaRPr>
          </a:p>
        </p:txBody>
      </p:sp>
      <p:pic>
        <p:nvPicPr>
          <p:cNvPr id="10" name="Picture 4" descr="pasted-ima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0000">
            <a:off x="5306344" y="4489042"/>
            <a:ext cx="2143710" cy="1605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Picture 5" descr="pasted-ima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00000">
            <a:off x="9448693" y="2818365"/>
            <a:ext cx="1848813" cy="2170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" name="Picture 6" descr="pasted-imag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00000">
            <a:off x="7191773" y="4000084"/>
            <a:ext cx="2830808" cy="1918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1" descr="pasted-image.t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17" b="18217"/>
          <a:stretch>
            <a:fillRect/>
          </a:stretch>
        </p:blipFill>
        <p:spPr bwMode="auto">
          <a:xfrm rot="21360000">
            <a:off x="7013294" y="2148144"/>
            <a:ext cx="3064935" cy="1948067"/>
          </a:xfrm>
          <a:prstGeom prst="rect">
            <a:avLst/>
          </a:prstGeom>
          <a:noFill/>
          <a:ln w="101600" cap="flat" cmpd="sng">
            <a:solidFill>
              <a:srgbClr val="FFFFFF"/>
            </a:solidFill>
            <a:prstDash val="solid"/>
            <a:miter lim="0"/>
            <a:headEnd type="none" w="med" len="med"/>
            <a:tailEnd type="none" w="med" len="med"/>
          </a:ln>
          <a:effectLst>
            <a:outerShdw blurRad="38100" dist="50800" dir="5400000" algn="ctr" rotWithShape="0">
              <a:srgbClr val="292929">
                <a:alpha val="6974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268308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Robust Unbounded Expansion Using 2 Devices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9472320" y="2210288"/>
            <a:ext cx="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/>
          <p:cNvSpPr txBox="1">
            <a:spLocks/>
          </p:cNvSpPr>
          <p:nvPr/>
        </p:nvSpPr>
        <p:spPr>
          <a:xfrm>
            <a:off x="676359" y="1896789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>
                <a:solidFill>
                  <a:srgbClr val="455F51"/>
                </a:solidFill>
                <a:cs typeface="Aparajita" panose="020B0604020202020204" pitchFamily="34" charset="0"/>
              </a:rPr>
              <a:t>Different randomness expansion protocols can not only be composed, but </a:t>
            </a:r>
            <a:r>
              <a:rPr lang="en-US" sz="3200" i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interleaved.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200" i="1" dirty="0">
              <a:solidFill>
                <a:srgbClr val="455F51"/>
              </a:solidFill>
              <a:cs typeface="Aparajita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200" i="1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200" i="1" dirty="0">
              <a:solidFill>
                <a:srgbClr val="455F51"/>
              </a:solidFill>
              <a:cs typeface="Aparajita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200" i="1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>
                <a:solidFill>
                  <a:srgbClr val="455F51"/>
                </a:solidFill>
                <a:cs typeface="Aparajita" panose="020B0604020202020204" pitchFamily="34" charset="0"/>
              </a:rPr>
              <a:t>The result is unbounded expansion from </a:t>
            </a:r>
            <a:r>
              <a:rPr lang="en-US" sz="3200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any min-entropy source.</a:t>
            </a:r>
            <a:endParaRPr lang="en-US" sz="3200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 flipV="1">
            <a:off x="4237302" y="3548356"/>
            <a:ext cx="1028479" cy="989993"/>
          </a:xfrm>
          <a:prstGeom prst="rect">
            <a:avLst/>
          </a:prstGeom>
          <a:solidFill>
            <a:schemeClr val="tx1"/>
          </a:solidFill>
          <a:ln w="57150"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threePt" dir="t"/>
          </a:scene3d>
          <a:sp3d extrusionH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4257240" y="3658633"/>
            <a:ext cx="9886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</a:rPr>
              <a:t>Miller-</a:t>
            </a:r>
          </a:p>
          <a:p>
            <a:r>
              <a:rPr lang="en-US" sz="2200" dirty="0" smtClean="0">
                <a:solidFill>
                  <a:schemeClr val="bg1"/>
                </a:solidFill>
              </a:rPr>
              <a:t>Shi</a:t>
            </a:r>
          </a:p>
        </p:txBody>
      </p:sp>
      <p:sp>
        <p:nvSpPr>
          <p:cNvPr id="46" name="Rectangle 45"/>
          <p:cNvSpPr/>
          <p:nvPr/>
        </p:nvSpPr>
        <p:spPr>
          <a:xfrm flipV="1">
            <a:off x="6372116" y="3577461"/>
            <a:ext cx="1028479" cy="989993"/>
          </a:xfrm>
          <a:prstGeom prst="rect">
            <a:avLst/>
          </a:prstGeom>
          <a:solidFill>
            <a:schemeClr val="tx1"/>
          </a:solidFill>
          <a:ln w="57150"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threePt" dir="t"/>
          </a:scene3d>
          <a:sp3d extrusionH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6486803" y="3697811"/>
            <a:ext cx="9886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Miller-</a:t>
            </a:r>
          </a:p>
          <a:p>
            <a:r>
              <a:rPr lang="en-US" sz="2200" dirty="0">
                <a:solidFill>
                  <a:schemeClr val="bg1"/>
                </a:solidFill>
              </a:rPr>
              <a:t>Shi</a:t>
            </a:r>
          </a:p>
        </p:txBody>
      </p:sp>
      <p:cxnSp>
        <p:nvCxnSpPr>
          <p:cNvPr id="48" name="Straight Arrow Connector 47"/>
          <p:cNvCxnSpPr>
            <a:endCxn id="45" idx="1"/>
          </p:cNvCxnSpPr>
          <p:nvPr/>
        </p:nvCxnSpPr>
        <p:spPr>
          <a:xfrm>
            <a:off x="2884784" y="4042777"/>
            <a:ext cx="1352518" cy="575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5252216" y="3786104"/>
            <a:ext cx="1172212" cy="384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5265781" y="4176779"/>
            <a:ext cx="1043032" cy="13595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20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268308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Robust Unbounded Expansion Using 2 Devices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9472320" y="2210288"/>
            <a:ext cx="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/>
          <p:cNvSpPr txBox="1">
            <a:spLocks/>
          </p:cNvSpPr>
          <p:nvPr/>
        </p:nvSpPr>
        <p:spPr>
          <a:xfrm>
            <a:off x="676359" y="1896789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>
                <a:solidFill>
                  <a:srgbClr val="455F51"/>
                </a:solidFill>
                <a:cs typeface="Aparajita" panose="020B0604020202020204" pitchFamily="34" charset="0"/>
              </a:rPr>
              <a:t>Different randomness expansion protocols can not only be composed, but </a:t>
            </a:r>
            <a:r>
              <a:rPr lang="en-US" sz="3200" i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interleaved.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200" i="1" dirty="0">
              <a:solidFill>
                <a:srgbClr val="455F51"/>
              </a:solidFill>
              <a:cs typeface="Aparajita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200" i="1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200" i="1" dirty="0">
              <a:solidFill>
                <a:srgbClr val="455F51"/>
              </a:solidFill>
              <a:cs typeface="Aparajita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200" i="1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>
                <a:solidFill>
                  <a:srgbClr val="455F51"/>
                </a:solidFill>
                <a:cs typeface="Aparajita" panose="020B0604020202020204" pitchFamily="34" charset="0"/>
              </a:rPr>
              <a:t>The result is unbounded expansion from </a:t>
            </a:r>
            <a:r>
              <a:rPr lang="en-US" sz="3200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any min-entropy source.</a:t>
            </a:r>
            <a:endParaRPr lang="en-US" sz="3200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 flipV="1">
            <a:off x="4237302" y="3548356"/>
            <a:ext cx="1028479" cy="989993"/>
          </a:xfrm>
          <a:prstGeom prst="rect">
            <a:avLst/>
          </a:prstGeom>
          <a:solidFill>
            <a:schemeClr val="tx1"/>
          </a:solidFill>
          <a:ln w="57150"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threePt" dir="t"/>
          </a:scene3d>
          <a:sp3d extrusionH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4257240" y="3658633"/>
            <a:ext cx="9886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</a:rPr>
              <a:t>Miller-</a:t>
            </a:r>
          </a:p>
          <a:p>
            <a:r>
              <a:rPr lang="en-US" sz="2200" dirty="0" smtClean="0">
                <a:solidFill>
                  <a:schemeClr val="bg1"/>
                </a:solidFill>
              </a:rPr>
              <a:t>Shi</a:t>
            </a:r>
          </a:p>
        </p:txBody>
      </p:sp>
      <p:sp>
        <p:nvSpPr>
          <p:cNvPr id="43" name="Rectangle 42"/>
          <p:cNvSpPr/>
          <p:nvPr/>
        </p:nvSpPr>
        <p:spPr>
          <a:xfrm flipV="1">
            <a:off x="1834074" y="3577461"/>
            <a:ext cx="1028479" cy="989993"/>
          </a:xfrm>
          <a:prstGeom prst="rect">
            <a:avLst/>
          </a:prstGeom>
          <a:solidFill>
            <a:schemeClr val="tx1"/>
          </a:solidFill>
          <a:ln w="57150"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threePt" dir="t"/>
          </a:scene3d>
          <a:sp3d extrusionH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846181" y="3687736"/>
            <a:ext cx="10686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</a:rPr>
              <a:t>Chung-Shi-Wu</a:t>
            </a:r>
          </a:p>
        </p:txBody>
      </p:sp>
      <p:sp>
        <p:nvSpPr>
          <p:cNvPr id="46" name="Rectangle 45"/>
          <p:cNvSpPr/>
          <p:nvPr/>
        </p:nvSpPr>
        <p:spPr>
          <a:xfrm flipV="1">
            <a:off x="6372116" y="3577461"/>
            <a:ext cx="1028479" cy="989993"/>
          </a:xfrm>
          <a:prstGeom prst="rect">
            <a:avLst/>
          </a:prstGeom>
          <a:solidFill>
            <a:schemeClr val="tx1"/>
          </a:solidFill>
          <a:ln w="57150"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threePt" dir="t"/>
          </a:scene3d>
          <a:sp3d extrusionH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6486803" y="3697811"/>
            <a:ext cx="9886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Miller-</a:t>
            </a:r>
          </a:p>
          <a:p>
            <a:r>
              <a:rPr lang="en-US" sz="2200" dirty="0">
                <a:solidFill>
                  <a:schemeClr val="bg1"/>
                </a:solidFill>
              </a:rPr>
              <a:t>Shi</a:t>
            </a:r>
          </a:p>
        </p:txBody>
      </p:sp>
      <p:cxnSp>
        <p:nvCxnSpPr>
          <p:cNvPr id="15" name="Straight Arrow Connector 14"/>
          <p:cNvCxnSpPr>
            <a:endCxn id="43" idx="1"/>
          </p:cNvCxnSpPr>
          <p:nvPr/>
        </p:nvCxnSpPr>
        <p:spPr>
          <a:xfrm flipV="1">
            <a:off x="1120000" y="4072457"/>
            <a:ext cx="714074" cy="1007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45" idx="1"/>
          </p:cNvCxnSpPr>
          <p:nvPr/>
        </p:nvCxnSpPr>
        <p:spPr>
          <a:xfrm>
            <a:off x="2884784" y="4042777"/>
            <a:ext cx="1352518" cy="575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5252216" y="3786104"/>
            <a:ext cx="1172212" cy="384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5265781" y="4176779"/>
            <a:ext cx="1043032" cy="13595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973244" y="501072"/>
            <a:ext cx="8739630" cy="5619842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>
                <a:lumMod val="85000"/>
              </a:schemeClr>
            </a:solidFill>
          </a:ln>
          <a:effectLst>
            <a:outerShdw blurRad="50800" dist="266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t" hangingPunct="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206268" y="2834736"/>
            <a:ext cx="1551971" cy="1298185"/>
          </a:xfrm>
          <a:prstGeom prst="rect">
            <a:avLst/>
          </a:prstGeom>
          <a:solidFill>
            <a:schemeClr val="tx1"/>
          </a:solidFill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49136" y="693964"/>
            <a:ext cx="823776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chemeClr val="bg2"/>
                </a:solidFill>
              </a:rPr>
              <a:t>Why does this work?</a:t>
            </a:r>
          </a:p>
          <a:p>
            <a:endParaRPr lang="en-US" sz="2400" i="1" dirty="0">
              <a:solidFill>
                <a:schemeClr val="bg2"/>
              </a:solidFill>
            </a:endParaRPr>
          </a:p>
          <a:p>
            <a:r>
              <a:rPr lang="en-US" sz="2400" dirty="0" smtClean="0">
                <a:solidFill>
                  <a:schemeClr val="bg2"/>
                </a:solidFill>
              </a:rPr>
              <a:t>A randomness expansion protocol may be given a seed X that is correlated with some external information Y.</a:t>
            </a:r>
          </a:p>
          <a:p>
            <a:endParaRPr lang="en-US" sz="2400" dirty="0">
              <a:solidFill>
                <a:schemeClr val="bg2"/>
              </a:solidFill>
            </a:endParaRPr>
          </a:p>
          <a:p>
            <a:endParaRPr lang="en-US" sz="2400" dirty="0" smtClean="0">
              <a:solidFill>
                <a:schemeClr val="bg2"/>
              </a:solidFill>
            </a:endParaRPr>
          </a:p>
          <a:p>
            <a:endParaRPr lang="en-US" sz="2400" dirty="0">
              <a:solidFill>
                <a:schemeClr val="bg2"/>
              </a:solidFill>
            </a:endParaRPr>
          </a:p>
          <a:p>
            <a:endParaRPr lang="en-US" sz="2400" dirty="0" smtClean="0">
              <a:solidFill>
                <a:schemeClr val="bg2"/>
              </a:solidFill>
            </a:endParaRPr>
          </a:p>
          <a:p>
            <a:endParaRPr lang="en-US" sz="2400" dirty="0">
              <a:solidFill>
                <a:schemeClr val="bg2"/>
              </a:solidFill>
            </a:endParaRPr>
          </a:p>
          <a:p>
            <a:endParaRPr lang="en-US" sz="2400" dirty="0" smtClean="0">
              <a:solidFill>
                <a:schemeClr val="bg2"/>
              </a:solidFill>
            </a:endParaRPr>
          </a:p>
          <a:p>
            <a:endParaRPr lang="en-US" sz="2400" dirty="0" smtClean="0">
              <a:solidFill>
                <a:schemeClr val="bg2"/>
              </a:solidFill>
            </a:endParaRPr>
          </a:p>
          <a:p>
            <a:r>
              <a:rPr lang="en-US" sz="2400" dirty="0" smtClean="0">
                <a:solidFill>
                  <a:schemeClr val="bg2"/>
                </a:solidFill>
              </a:rPr>
              <a:t>The </a:t>
            </a:r>
            <a:r>
              <a:rPr lang="en-US" sz="2400" b="1" dirty="0" smtClean="0">
                <a:solidFill>
                  <a:schemeClr val="bg2"/>
                </a:solidFill>
              </a:rPr>
              <a:t>Equivalence Lemma (CSW)</a:t>
            </a:r>
            <a:r>
              <a:rPr lang="en-US" sz="2400" dirty="0" smtClean="0">
                <a:solidFill>
                  <a:schemeClr val="bg2"/>
                </a:solidFill>
              </a:rPr>
              <a:t> says that as long as X is uniformly random </a:t>
            </a:r>
            <a:r>
              <a:rPr lang="en-US" sz="2400" b="1" dirty="0" smtClean="0">
                <a:solidFill>
                  <a:schemeClr val="bg2"/>
                </a:solidFill>
              </a:rPr>
              <a:t>conditioned on the devices,</a:t>
            </a:r>
            <a:r>
              <a:rPr lang="en-US" sz="2400" dirty="0" smtClean="0">
                <a:solidFill>
                  <a:schemeClr val="bg2"/>
                </a:solidFill>
              </a:rPr>
              <a:t> the protocol will still work.  Z is independent of Y.</a:t>
            </a:r>
            <a:endParaRPr lang="en-US" sz="2400" dirty="0">
              <a:solidFill>
                <a:schemeClr val="bg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94805" y="3006525"/>
            <a:ext cx="9886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2"/>
                </a:solidFill>
              </a:rPr>
              <a:t>X</a:t>
            </a:r>
            <a:endParaRPr lang="en-US" sz="3000" dirty="0">
              <a:solidFill>
                <a:schemeClr val="bg2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3331029" y="3257550"/>
            <a:ext cx="734785" cy="8164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00990" y="3670798"/>
            <a:ext cx="9886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2"/>
                </a:solidFill>
              </a:rPr>
              <a:t>Y</a:t>
            </a:r>
          </a:p>
        </p:txBody>
      </p:sp>
      <p:sp>
        <p:nvSpPr>
          <p:cNvPr id="32" name="Rectangle 31"/>
          <p:cNvSpPr/>
          <p:nvPr/>
        </p:nvSpPr>
        <p:spPr>
          <a:xfrm rot="888175">
            <a:off x="5260024" y="3739711"/>
            <a:ext cx="343441" cy="358431"/>
          </a:xfrm>
          <a:prstGeom prst="rect">
            <a:avLst/>
          </a:prstGeom>
          <a:scene3d>
            <a:camera prst="orthographicFront">
              <a:rot lat="4620000" lon="9000000" rev="9900000"/>
            </a:camera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 rot="888175">
            <a:off x="4357106" y="3694441"/>
            <a:ext cx="320918" cy="364383"/>
          </a:xfrm>
          <a:prstGeom prst="rect">
            <a:avLst/>
          </a:prstGeom>
          <a:scene3d>
            <a:camera prst="orthographicFront">
              <a:rot lat="4620000" lon="9000000" rev="9900000"/>
            </a:camera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96167" y="2876201"/>
            <a:ext cx="129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Miller-Shi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5883272" y="3278078"/>
            <a:ext cx="734785" cy="8164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607652" y="2952299"/>
            <a:ext cx="9886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2"/>
                </a:solidFill>
              </a:rPr>
              <a:t>Z</a:t>
            </a:r>
            <a:endParaRPr lang="en-US" sz="3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70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268308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Robust Unbounded Expansion Using 2 Devices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9472320" y="2210288"/>
            <a:ext cx="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/>
          <p:cNvSpPr txBox="1">
            <a:spLocks/>
          </p:cNvSpPr>
          <p:nvPr/>
        </p:nvSpPr>
        <p:spPr>
          <a:xfrm>
            <a:off x="676359" y="1896789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>
                <a:solidFill>
                  <a:srgbClr val="455F51"/>
                </a:solidFill>
                <a:cs typeface="Aparajita" panose="020B0604020202020204" pitchFamily="34" charset="0"/>
              </a:rPr>
              <a:t>Other randomness amplification and randomness expansion protocols could be substituted here.</a:t>
            </a:r>
            <a:endParaRPr lang="en-US" sz="3200" i="1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200" i="1" dirty="0">
              <a:solidFill>
                <a:srgbClr val="455F51"/>
              </a:solidFill>
              <a:cs typeface="Aparajita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200" i="1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200" i="1" dirty="0">
              <a:solidFill>
                <a:srgbClr val="455F51"/>
              </a:solidFill>
              <a:cs typeface="Aparajita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200" i="1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 flipV="1">
            <a:off x="4237302" y="3548356"/>
            <a:ext cx="1028479" cy="989993"/>
          </a:xfrm>
          <a:prstGeom prst="rect">
            <a:avLst/>
          </a:prstGeom>
          <a:solidFill>
            <a:schemeClr val="tx1"/>
          </a:solidFill>
          <a:ln w="57150"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threePt" dir="t"/>
          </a:scene3d>
          <a:sp3d extrusionH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4257240" y="3658633"/>
            <a:ext cx="9886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</a:rPr>
              <a:t>Miller-</a:t>
            </a:r>
          </a:p>
          <a:p>
            <a:r>
              <a:rPr lang="en-US" sz="2200" dirty="0" smtClean="0">
                <a:solidFill>
                  <a:schemeClr val="bg1"/>
                </a:solidFill>
              </a:rPr>
              <a:t>Shi</a:t>
            </a:r>
          </a:p>
        </p:txBody>
      </p:sp>
      <p:sp>
        <p:nvSpPr>
          <p:cNvPr id="46" name="Rectangle 45"/>
          <p:cNvSpPr/>
          <p:nvPr/>
        </p:nvSpPr>
        <p:spPr>
          <a:xfrm flipV="1">
            <a:off x="6372116" y="3577461"/>
            <a:ext cx="1028479" cy="989993"/>
          </a:xfrm>
          <a:prstGeom prst="rect">
            <a:avLst/>
          </a:prstGeom>
          <a:solidFill>
            <a:schemeClr val="tx1"/>
          </a:solidFill>
          <a:ln w="57150"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threePt" dir="t"/>
          </a:scene3d>
          <a:sp3d extrusionH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6486803" y="3697811"/>
            <a:ext cx="9886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Miller-</a:t>
            </a:r>
          </a:p>
          <a:p>
            <a:r>
              <a:rPr lang="en-US" sz="2200" dirty="0">
                <a:solidFill>
                  <a:schemeClr val="bg1"/>
                </a:solidFill>
              </a:rPr>
              <a:t>Shi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5252216" y="3786104"/>
            <a:ext cx="1172212" cy="384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5265781" y="4176779"/>
            <a:ext cx="1043032" cy="13595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884784" y="4042777"/>
            <a:ext cx="1352518" cy="575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1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268308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Robust Unbounded Expansion Using 2 Devices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9472320" y="2210288"/>
            <a:ext cx="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/>
          <p:cNvSpPr txBox="1">
            <a:spLocks/>
          </p:cNvSpPr>
          <p:nvPr/>
        </p:nvSpPr>
        <p:spPr>
          <a:xfrm>
            <a:off x="676359" y="1896789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>
                <a:solidFill>
                  <a:srgbClr val="455F51"/>
                </a:solidFill>
                <a:cs typeface="Aparajita" panose="020B0604020202020204" pitchFamily="34" charset="0"/>
              </a:rPr>
              <a:t>Other randomness amplification and randomness expansion protocols could be substituted here.</a:t>
            </a:r>
            <a:endParaRPr lang="en-US" sz="3200" i="1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200" i="1" dirty="0">
              <a:solidFill>
                <a:srgbClr val="455F51"/>
              </a:solidFill>
              <a:cs typeface="Aparajita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200" i="1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200" i="1" dirty="0">
              <a:solidFill>
                <a:srgbClr val="455F51"/>
              </a:solidFill>
              <a:cs typeface="Aparajita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200" i="1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 flipV="1">
            <a:off x="4237302" y="3548356"/>
            <a:ext cx="1028479" cy="989993"/>
          </a:xfrm>
          <a:prstGeom prst="rect">
            <a:avLst/>
          </a:prstGeom>
          <a:solidFill>
            <a:schemeClr val="tx1"/>
          </a:solidFill>
          <a:ln w="57150"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threePt" dir="t"/>
          </a:scene3d>
          <a:sp3d extrusionH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4257240" y="3658633"/>
            <a:ext cx="9886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</a:rPr>
              <a:t>Miller-</a:t>
            </a:r>
          </a:p>
          <a:p>
            <a:r>
              <a:rPr lang="en-US" sz="2200" dirty="0" smtClean="0">
                <a:solidFill>
                  <a:schemeClr val="bg1"/>
                </a:solidFill>
              </a:rPr>
              <a:t>Shi</a:t>
            </a:r>
          </a:p>
        </p:txBody>
      </p:sp>
      <p:sp>
        <p:nvSpPr>
          <p:cNvPr id="46" name="Rectangle 45"/>
          <p:cNvSpPr/>
          <p:nvPr/>
        </p:nvSpPr>
        <p:spPr>
          <a:xfrm flipV="1">
            <a:off x="6372116" y="3577461"/>
            <a:ext cx="1028479" cy="989993"/>
          </a:xfrm>
          <a:prstGeom prst="rect">
            <a:avLst/>
          </a:prstGeom>
          <a:solidFill>
            <a:schemeClr val="tx1"/>
          </a:solidFill>
          <a:ln w="57150"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threePt" dir="t"/>
          </a:scene3d>
          <a:sp3d extrusionH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6486803" y="3697811"/>
            <a:ext cx="9886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Miller-</a:t>
            </a:r>
          </a:p>
          <a:p>
            <a:r>
              <a:rPr lang="en-US" sz="2200" dirty="0">
                <a:solidFill>
                  <a:schemeClr val="bg1"/>
                </a:solidFill>
              </a:rPr>
              <a:t>Shi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5252216" y="3786104"/>
            <a:ext cx="1172212" cy="384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5265781" y="4176779"/>
            <a:ext cx="1043032" cy="13595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930803" y="1010479"/>
            <a:ext cx="3565458" cy="5237647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>
                <a:lumMod val="85000"/>
              </a:schemeClr>
            </a:solidFill>
          </a:ln>
          <a:effectLst>
            <a:outerShdw blurRad="50800" dist="266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t" hangingPunct="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96116" y="1094022"/>
            <a:ext cx="344783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2"/>
                </a:solidFill>
              </a:rPr>
              <a:t>Independent work:</a:t>
            </a:r>
            <a:endParaRPr lang="en-US" sz="2400" dirty="0" smtClean="0">
              <a:solidFill>
                <a:schemeClr val="bg2"/>
              </a:solidFill>
            </a:endParaRPr>
          </a:p>
          <a:p>
            <a:endParaRPr lang="en-US" sz="2400" b="1" dirty="0">
              <a:solidFill>
                <a:schemeClr val="bg2"/>
              </a:solidFill>
            </a:endParaRPr>
          </a:p>
          <a:p>
            <a:r>
              <a:rPr lang="en-US" sz="2400" dirty="0" err="1" smtClean="0">
                <a:solidFill>
                  <a:schemeClr val="bg2"/>
                </a:solidFill>
              </a:rPr>
              <a:t>Coudron</a:t>
            </a:r>
            <a:r>
              <a:rPr lang="en-US" sz="2400" dirty="0" smtClean="0">
                <a:solidFill>
                  <a:schemeClr val="bg2"/>
                </a:solidFill>
              </a:rPr>
              <a:t> and Yuen (2013) proved that two specific protocols can be composed to achieve (non-robust) unbounded expansion.</a:t>
            </a:r>
          </a:p>
          <a:p>
            <a:endParaRPr lang="en-US" sz="2400" dirty="0">
              <a:solidFill>
                <a:schemeClr val="bg2"/>
              </a:solidFill>
            </a:endParaRPr>
          </a:p>
          <a:p>
            <a:r>
              <a:rPr lang="en-US" sz="2400" dirty="0" smtClean="0">
                <a:solidFill>
                  <a:schemeClr val="bg2"/>
                </a:solidFill>
              </a:rPr>
              <a:t>Their work and ours are the first to prove secure compositions of UD protocols.</a:t>
            </a:r>
            <a:endParaRPr lang="en-US" sz="2400" dirty="0">
              <a:solidFill>
                <a:schemeClr val="bg2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884784" y="4042777"/>
            <a:ext cx="1352518" cy="575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44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268308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Robust Unbounded Expansion from any min-entropy source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9472320" y="2210288"/>
            <a:ext cx="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/>
          <p:cNvSpPr txBox="1">
            <a:spLocks/>
          </p:cNvSpPr>
          <p:nvPr/>
        </p:nvSpPr>
        <p:spPr>
          <a:xfrm>
            <a:off x="676358" y="1896789"/>
            <a:ext cx="106042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>
                <a:solidFill>
                  <a:srgbClr val="455F51"/>
                </a:solidFill>
                <a:cs typeface="Aparajita" panose="020B0604020202020204" pitchFamily="34" charset="0"/>
              </a:rPr>
              <a:t>Different randomness expansion protocols can not only be composed, but </a:t>
            </a:r>
            <a:r>
              <a:rPr lang="en-US" sz="3200" i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interleaved.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200" i="1" dirty="0">
              <a:solidFill>
                <a:srgbClr val="455F51"/>
              </a:solidFill>
              <a:cs typeface="Aparajita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200" i="1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200" i="1" dirty="0">
              <a:solidFill>
                <a:srgbClr val="455F51"/>
              </a:solidFill>
              <a:cs typeface="Aparajita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>
                <a:solidFill>
                  <a:srgbClr val="455F51"/>
                </a:solidFill>
                <a:cs typeface="Aparajita" panose="020B0604020202020204" pitchFamily="34" charset="0"/>
              </a:rPr>
              <a:t>(n, k)-source </a:t>
            </a:r>
            <a:r>
              <a:rPr lang="en-US" sz="3200" dirty="0" smtClean="0">
                <a:solidFill>
                  <a:srgbClr val="455F51"/>
                </a:solidFill>
                <a:cs typeface="Aparajita" panose="020B0604020202020204" pitchFamily="34" charset="0"/>
                <a:sym typeface="Wingdings"/>
              </a:rPr>
              <a:t> arbitrarily long output, example parameters:</a:t>
            </a:r>
          </a:p>
          <a:p>
            <a:r>
              <a:rPr lang="en-US" sz="3200" dirty="0" smtClean="0">
                <a:solidFill>
                  <a:srgbClr val="455F51"/>
                </a:solidFill>
                <a:cs typeface="Aparajita" panose="020B0604020202020204" pitchFamily="34" charset="0"/>
                <a:sym typeface="Wingdings"/>
              </a:rPr>
              <a:t>Any n=</a:t>
            </a:r>
            <a:r>
              <a:rPr lang="en-US" sz="3200" dirty="0" err="1" smtClean="0">
                <a:solidFill>
                  <a:srgbClr val="455F51"/>
                </a:solidFill>
                <a:cs typeface="Aparajita" panose="020B0604020202020204" pitchFamily="34" charset="0"/>
                <a:sym typeface="Wingdings"/>
              </a:rPr>
              <a:t>exp</a:t>
            </a:r>
            <a:r>
              <a:rPr lang="en-US" sz="3200" dirty="0" smtClean="0">
                <a:solidFill>
                  <a:srgbClr val="455F51"/>
                </a:solidFill>
                <a:cs typeface="Aparajita" panose="020B0604020202020204" pitchFamily="34" charset="0"/>
                <a:sym typeface="Wingdings"/>
              </a:rPr>
              <a:t>(O(k</a:t>
            </a:r>
            <a:r>
              <a:rPr lang="en-US" sz="3200" baseline="30000" dirty="0" smtClean="0">
                <a:solidFill>
                  <a:srgbClr val="455F51"/>
                </a:solidFill>
                <a:cs typeface="Aparajita" panose="020B0604020202020204" pitchFamily="34" charset="0"/>
                <a:sym typeface="Wingdings"/>
              </a:rPr>
              <a:t>1/2</a:t>
            </a:r>
            <a:r>
              <a:rPr lang="en-US" sz="3200" dirty="0" smtClean="0">
                <a:solidFill>
                  <a:srgbClr val="455F51"/>
                </a:solidFill>
                <a:cs typeface="Aparajita" panose="020B0604020202020204" pitchFamily="34" charset="0"/>
                <a:sym typeface="Wingdings"/>
              </a:rPr>
              <a:t>)), any </a:t>
            </a:r>
            <a:r>
              <a:rPr lang="en-US" sz="3200" dirty="0" err="1" smtClean="0">
                <a:solidFill>
                  <a:srgbClr val="455F51"/>
                </a:solidFill>
                <a:cs typeface="Aparajita" panose="020B0604020202020204" pitchFamily="34" charset="0"/>
                <a:sym typeface="Wingdings"/>
              </a:rPr>
              <a:t>ε</a:t>
            </a:r>
            <a:r>
              <a:rPr lang="en-US" sz="3200" dirty="0" smtClean="0">
                <a:solidFill>
                  <a:srgbClr val="455F51"/>
                </a:solidFill>
                <a:cs typeface="Aparajita" panose="020B0604020202020204" pitchFamily="34" charset="0"/>
                <a:sym typeface="Wingdings"/>
              </a:rPr>
              <a:t>=</a:t>
            </a:r>
            <a:r>
              <a:rPr lang="en-US" sz="3200" dirty="0" err="1" smtClean="0">
                <a:solidFill>
                  <a:srgbClr val="455F51"/>
                </a:solidFill>
                <a:cs typeface="Aparajita" panose="020B0604020202020204" pitchFamily="34" charset="0"/>
                <a:sym typeface="Wingdings"/>
              </a:rPr>
              <a:t>exp</a:t>
            </a:r>
            <a:r>
              <a:rPr lang="en-US" sz="3200" dirty="0">
                <a:solidFill>
                  <a:srgbClr val="455F51"/>
                </a:solidFill>
                <a:cs typeface="Aparajita" panose="020B0604020202020204" pitchFamily="34" charset="0"/>
                <a:sym typeface="Wingdings"/>
              </a:rPr>
              <a:t>(-O(k</a:t>
            </a:r>
            <a:r>
              <a:rPr lang="en-US" sz="3200" baseline="30000" dirty="0">
                <a:solidFill>
                  <a:srgbClr val="455F51"/>
                </a:solidFill>
                <a:cs typeface="Aparajita" panose="020B0604020202020204" pitchFamily="34" charset="0"/>
                <a:sym typeface="Wingdings"/>
              </a:rPr>
              <a:t>1/2</a:t>
            </a:r>
            <a:r>
              <a:rPr lang="en-US" sz="3200" dirty="0" smtClean="0">
                <a:solidFill>
                  <a:srgbClr val="455F51"/>
                </a:solidFill>
                <a:cs typeface="Aparajita" panose="020B0604020202020204" pitchFamily="34" charset="0"/>
                <a:sym typeface="Wingdings"/>
              </a:rPr>
              <a:t>))</a:t>
            </a:r>
          </a:p>
          <a:p>
            <a:r>
              <a:rPr lang="en-US" sz="3200" dirty="0" smtClean="0">
                <a:solidFill>
                  <a:srgbClr val="455F51"/>
                </a:solidFill>
                <a:cs typeface="Aparajita" panose="020B0604020202020204" pitchFamily="34" charset="0"/>
                <a:sym typeface="Wingdings"/>
              </a:rPr>
              <a:t>Constant noise, #devices = </a:t>
            </a:r>
            <a:r>
              <a:rPr lang="en-US" sz="3200" dirty="0" err="1" smtClean="0">
                <a:solidFill>
                  <a:srgbClr val="455F51"/>
                </a:solidFill>
                <a:cs typeface="Aparajita" panose="020B0604020202020204" pitchFamily="34" charset="0"/>
                <a:sym typeface="Wingdings"/>
              </a:rPr>
              <a:t>exp</a:t>
            </a:r>
            <a:r>
              <a:rPr lang="en-US" sz="3200" dirty="0" smtClean="0">
                <a:solidFill>
                  <a:srgbClr val="455F51"/>
                </a:solidFill>
                <a:cs typeface="Aparajita" panose="020B0604020202020204" pitchFamily="34" charset="0"/>
                <a:sym typeface="Wingdings"/>
              </a:rPr>
              <a:t>(log</a:t>
            </a:r>
            <a:r>
              <a:rPr lang="en-US" sz="3200" baseline="30000" dirty="0" smtClean="0">
                <a:solidFill>
                  <a:srgbClr val="455F51"/>
                </a:solidFill>
                <a:cs typeface="Aparajita" panose="020B0604020202020204" pitchFamily="34" charset="0"/>
                <a:sym typeface="Wingdings"/>
              </a:rPr>
              <a:t>2</a:t>
            </a:r>
            <a:r>
              <a:rPr lang="en-US" sz="3200" dirty="0" smtClean="0">
                <a:solidFill>
                  <a:srgbClr val="455F51"/>
                </a:solidFill>
                <a:cs typeface="Aparajita" panose="020B0604020202020204" pitchFamily="34" charset="0"/>
                <a:sym typeface="Wingdings"/>
              </a:rPr>
              <a:t>n/</a:t>
            </a:r>
            <a:r>
              <a:rPr lang="en-US" sz="3200" dirty="0" err="1" smtClean="0">
                <a:solidFill>
                  <a:srgbClr val="455F51"/>
                </a:solidFill>
                <a:cs typeface="Aparajita" panose="020B0604020202020204" pitchFamily="34" charset="0"/>
                <a:sym typeface="Wingdings"/>
              </a:rPr>
              <a:t>ε</a:t>
            </a:r>
            <a:r>
              <a:rPr lang="en-US" sz="3200" dirty="0" smtClean="0">
                <a:solidFill>
                  <a:srgbClr val="455F51"/>
                </a:solidFill>
                <a:cs typeface="Aparajita" panose="020B0604020202020204" pitchFamily="34" charset="0"/>
                <a:sym typeface="Wingdings"/>
              </a:rPr>
              <a:t>)</a:t>
            </a:r>
            <a:endParaRPr lang="en-US" sz="3200" baseline="30000" dirty="0" smtClean="0">
              <a:solidFill>
                <a:srgbClr val="455F51"/>
              </a:solidFill>
              <a:cs typeface="Aparajita" panose="020B0604020202020204" pitchFamily="34" charset="0"/>
              <a:sym typeface="Wingdings"/>
            </a:endParaRPr>
          </a:p>
          <a:p>
            <a:endParaRPr lang="en-US" sz="3200" baseline="30000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091177" y="3144944"/>
            <a:ext cx="6355407" cy="1019098"/>
            <a:chOff x="1120000" y="3548356"/>
            <a:chExt cx="6355407" cy="1019098"/>
          </a:xfrm>
        </p:grpSpPr>
        <p:sp>
          <p:nvSpPr>
            <p:cNvPr id="45" name="Rectangle 44"/>
            <p:cNvSpPr/>
            <p:nvPr/>
          </p:nvSpPr>
          <p:spPr>
            <a:xfrm flipV="1">
              <a:off x="4237302" y="3548356"/>
              <a:ext cx="1028479" cy="989993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accent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  <a:sp3d extrusionH="381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 flipV="1">
              <a:off x="1834074" y="3577461"/>
              <a:ext cx="1028479" cy="989993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accent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  <a:sp3d extrusionH="381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6372116" y="3577461"/>
              <a:ext cx="1028479" cy="989993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accent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  <a:sp3d extrusionH="381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1120000" y="3658633"/>
              <a:ext cx="6355407" cy="808619"/>
              <a:chOff x="1120000" y="3658633"/>
              <a:chExt cx="6355407" cy="808619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4257240" y="3658633"/>
                <a:ext cx="98860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>
                    <a:solidFill>
                      <a:schemeClr val="bg1"/>
                    </a:solidFill>
                  </a:rPr>
                  <a:t>Miller-</a:t>
                </a:r>
              </a:p>
              <a:p>
                <a:r>
                  <a:rPr lang="en-US" sz="2200" dirty="0" smtClean="0">
                    <a:solidFill>
                      <a:schemeClr val="bg1"/>
                    </a:solidFill>
                  </a:rPr>
                  <a:t>Shi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846181" y="3687736"/>
                <a:ext cx="106868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>
                    <a:solidFill>
                      <a:schemeClr val="bg1"/>
                    </a:solidFill>
                  </a:rPr>
                  <a:t>Chung-Shi-Wu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6486803" y="3697811"/>
                <a:ext cx="98860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chemeClr val="bg1"/>
                    </a:solidFill>
                  </a:rPr>
                  <a:t>Miller-</a:t>
                </a:r>
              </a:p>
              <a:p>
                <a:r>
                  <a:rPr lang="en-US" sz="2200" dirty="0">
                    <a:solidFill>
                      <a:schemeClr val="bg1"/>
                    </a:solidFill>
                  </a:rPr>
                  <a:t>Shi</a:t>
                </a:r>
              </a:p>
            </p:txBody>
          </p:sp>
          <p:cxnSp>
            <p:nvCxnSpPr>
              <p:cNvPr id="15" name="Straight Arrow Connector 14"/>
              <p:cNvCxnSpPr>
                <a:endCxn id="43" idx="1"/>
              </p:cNvCxnSpPr>
              <p:nvPr/>
            </p:nvCxnSpPr>
            <p:spPr>
              <a:xfrm flipV="1">
                <a:off x="1120000" y="4072457"/>
                <a:ext cx="714074" cy="10074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>
                <a:endCxn id="45" idx="1"/>
              </p:cNvCxnSpPr>
              <p:nvPr/>
            </p:nvCxnSpPr>
            <p:spPr>
              <a:xfrm>
                <a:off x="2884784" y="4042777"/>
                <a:ext cx="1352518" cy="575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5252216" y="3786104"/>
                <a:ext cx="1172212" cy="3843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/>
              <p:cNvCxnSpPr/>
              <p:nvPr/>
            </p:nvCxnSpPr>
            <p:spPr>
              <a:xfrm flipH="1" flipV="1">
                <a:off x="5265781" y="4176779"/>
                <a:ext cx="1043032" cy="13595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0656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799" y="210332"/>
            <a:ext cx="9144000" cy="1641490"/>
          </a:xfrm>
        </p:spPr>
        <p:txBody>
          <a:bodyPr>
            <a:noAutofit/>
          </a:bodyPr>
          <a:lstStyle/>
          <a:p>
            <a:r>
              <a:rPr lang="en-US" sz="7200" dirty="0" smtClean="0"/>
              <a:t/>
            </a:r>
            <a:br>
              <a:rPr lang="en-US" sz="7200" dirty="0" smtClean="0"/>
            </a:br>
            <a:r>
              <a:rPr lang="en-US" sz="7200" dirty="0" smtClean="0"/>
              <a:t>Miller, Shi (2014)</a:t>
            </a:r>
            <a:br>
              <a:rPr lang="en-US" sz="7200" dirty="0" smtClean="0"/>
            </a:br>
            <a:r>
              <a:rPr lang="en-US" sz="7200" dirty="0"/>
              <a:t/>
            </a:r>
            <a:br>
              <a:rPr lang="en-US" sz="7200" dirty="0"/>
            </a:br>
            <a:r>
              <a:rPr lang="en-US" sz="6400" dirty="0" smtClean="0"/>
              <a:t>Robust Exponential Randomness</a:t>
            </a:r>
            <a:br>
              <a:rPr lang="en-US" sz="6400" dirty="0" smtClean="0"/>
            </a:br>
            <a:r>
              <a:rPr lang="en-US" sz="6400" dirty="0" smtClean="0"/>
              <a:t>Expansion with Full Security</a:t>
            </a:r>
            <a:endParaRPr lang="en-US" sz="6400" dirty="0"/>
          </a:p>
        </p:txBody>
      </p:sp>
    </p:spTree>
    <p:extLst>
      <p:ext uri="{BB962C8B-B14F-4D97-AF65-F5344CB8AC3E}">
        <p14:creationId xmlns:p14="http://schemas.microsoft.com/office/powerpoint/2010/main" val="75943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268308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cs typeface="Aparajita" panose="020B0604020202020204" pitchFamily="34" charset="0"/>
              </a:rPr>
              <a:t>Seeded UD </a:t>
            </a:r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Extractor </a:t>
            </a:r>
            <a:r>
              <a:rPr lang="en-US" dirty="0">
                <a:solidFill>
                  <a:schemeClr val="bg2"/>
                </a:solidFill>
                <a:cs typeface="Aparajita" panose="020B0604020202020204" pitchFamily="34" charset="0"/>
              </a:rPr>
              <a:t>(Randomness Expansion) Miller-Shi (2014)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9472320" y="2210288"/>
            <a:ext cx="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/>
          <p:cNvSpPr txBox="1">
            <a:spLocks/>
          </p:cNvSpPr>
          <p:nvPr/>
        </p:nvSpPr>
        <p:spPr>
          <a:xfrm>
            <a:off x="676359" y="1896789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rgbClr val="455F51"/>
                </a:solidFill>
                <a:cs typeface="Aparajita" panose="020B0604020202020204" pitchFamily="34" charset="0"/>
              </a:rPr>
              <a:t>An exponential randomness expansion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455F51"/>
                </a:solidFill>
                <a:cs typeface="Aparajita" panose="020B0604020202020204" pitchFamily="34" charset="0"/>
              </a:rPr>
              <a:t>p</a:t>
            </a:r>
            <a:r>
              <a:rPr lang="en-US" dirty="0" smtClean="0">
                <a:solidFill>
                  <a:srgbClr val="455F51"/>
                </a:solidFill>
                <a:cs typeface="Aparajita" panose="020B0604020202020204" pitchFamily="34" charset="0"/>
              </a:rPr>
              <a:t>rotocol with full quantum security, and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455F51"/>
                </a:solidFill>
                <a:cs typeface="Aparajita" panose="020B0604020202020204" pitchFamily="34" charset="0"/>
              </a:rPr>
              <a:t>s</a:t>
            </a:r>
            <a:r>
              <a:rPr lang="en-US" dirty="0" smtClean="0">
                <a:solidFill>
                  <a:srgbClr val="455F51"/>
                </a:solidFill>
                <a:cs typeface="Aparajita" panose="020B0604020202020204" pitchFamily="34" charset="0"/>
              </a:rPr>
              <a:t>everal new features: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      Robustness.  </a:t>
            </a:r>
            <a:r>
              <a:rPr lang="en-US" i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(Tolerates constant noise.)</a:t>
            </a:r>
            <a:endParaRPr lang="en-US" b="1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455F51"/>
                </a:solidFill>
                <a:cs typeface="Aparajita" panose="020B0604020202020204" pitchFamily="34" charset="0"/>
              </a:rPr>
              <a:t> </a:t>
            </a:r>
            <a:r>
              <a:rPr lang="en-US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     Cryptographic security.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455F51"/>
                </a:solidFill>
                <a:cs typeface="Aparajita" panose="020B0604020202020204" pitchFamily="34" charset="0"/>
              </a:rPr>
              <a:t> </a:t>
            </a:r>
            <a:r>
              <a:rPr lang="en-US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     Constant quantum memory.</a:t>
            </a:r>
            <a:r>
              <a:rPr lang="en-US" dirty="0" smtClean="0">
                <a:solidFill>
                  <a:srgbClr val="455F51"/>
                </a:solidFill>
                <a:cs typeface="Aparajita" panose="020B0604020202020204" pitchFamily="34" charset="0"/>
              </a:rPr>
              <a:t> </a:t>
            </a:r>
            <a:r>
              <a:rPr lang="en-US" i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(1 </a:t>
            </a:r>
            <a:r>
              <a:rPr lang="en-US" i="1" dirty="0" err="1" smtClean="0">
                <a:solidFill>
                  <a:srgbClr val="455F51"/>
                </a:solidFill>
                <a:cs typeface="Aparajita" panose="020B0604020202020204" pitchFamily="34" charset="0"/>
              </a:rPr>
              <a:t>qubit</a:t>
            </a:r>
            <a:r>
              <a:rPr lang="en-US" i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/device.)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455F51"/>
                </a:solidFill>
                <a:cs typeface="Aparajita" panose="020B0604020202020204" pitchFamily="34" charset="0"/>
              </a:rPr>
              <a:t> </a:t>
            </a:r>
            <a:r>
              <a:rPr lang="en-US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     Large class of games allowed.</a:t>
            </a:r>
            <a:endParaRPr lang="en-US" b="1" i="1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 rot="888175">
            <a:off x="9423288" y="3925287"/>
            <a:ext cx="343441" cy="358431"/>
          </a:xfrm>
          <a:prstGeom prst="rect">
            <a:avLst/>
          </a:prstGeom>
          <a:scene3d>
            <a:camera prst="orthographicFront">
              <a:rot lat="4620000" lon="9000000" rev="9900000"/>
            </a:camera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8701212" y="3496790"/>
            <a:ext cx="1" cy="371782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9588693" y="3499358"/>
            <a:ext cx="16507" cy="331710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8680829" y="4148584"/>
            <a:ext cx="20383" cy="298991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9605200" y="4138901"/>
            <a:ext cx="25186" cy="308674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556925" y="1690688"/>
            <a:ext cx="6296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452737" y="1693103"/>
            <a:ext cx="6296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554802" y="4437766"/>
            <a:ext cx="6296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4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9452736" y="4448081"/>
            <a:ext cx="6296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4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4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 rot="888175">
            <a:off x="8520370" y="3916593"/>
            <a:ext cx="320918" cy="364383"/>
          </a:xfrm>
          <a:prstGeom prst="rect">
            <a:avLst/>
          </a:prstGeom>
          <a:scene3d>
            <a:camera prst="orthographicFront">
              <a:rot lat="4620000" lon="9000000" rev="9900000"/>
            </a:camera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5" name="Ink 64"/>
              <p14:cNvContentPartPr/>
              <p14:nvPr/>
            </p14:nvContentPartPr>
            <p14:xfrm>
              <a:off x="759280" y="3496790"/>
              <a:ext cx="360720" cy="312042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1280" y="3489232"/>
                <a:ext cx="386280" cy="348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6" name="Ink 65"/>
              <p14:cNvContentPartPr/>
              <p14:nvPr/>
            </p14:nvContentPartPr>
            <p14:xfrm>
              <a:off x="734914" y="4015558"/>
              <a:ext cx="360720" cy="312042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6914" y="4008000"/>
                <a:ext cx="386280" cy="348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Ink 22"/>
              <p14:cNvContentPartPr/>
              <p14:nvPr/>
            </p14:nvContentPartPr>
            <p14:xfrm>
              <a:off x="747097" y="4457035"/>
              <a:ext cx="360720" cy="312042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9097" y="4449468"/>
                <a:ext cx="386280" cy="3487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6" name="Ink 25"/>
              <p14:cNvContentPartPr/>
              <p14:nvPr/>
            </p14:nvContentPartPr>
            <p14:xfrm>
              <a:off x="699215" y="4979750"/>
              <a:ext cx="360720" cy="312042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1215" y="4972183"/>
                <a:ext cx="386280" cy="34879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596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375064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Randomness Expansion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41714" y="5497398"/>
            <a:ext cx="6823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1</a:t>
            </a:r>
            <a:r>
              <a:rPr lang="en-US" dirty="0" smtClean="0">
                <a:solidFill>
                  <a:prstClr val="white"/>
                </a:solidFill>
              </a:rPr>
              <a:t>1011                      1010010001011101010001011101101010001111111010100010 ….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10034635" y="2753577"/>
            <a:ext cx="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666" y="3521985"/>
            <a:ext cx="1553566" cy="181874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alphaModFix/>
            <a:grayscl/>
          </a:blip>
          <a:srcRect/>
          <a:stretch>
            <a:fillRect/>
          </a:stretch>
        </p:blipFill>
        <p:spPr>
          <a:xfrm>
            <a:off x="9478032" y="3913076"/>
            <a:ext cx="1836927" cy="1793567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ectangle 29"/>
          <p:cNvSpPr/>
          <p:nvPr/>
        </p:nvSpPr>
        <p:spPr>
          <a:xfrm rot="888175">
            <a:off x="3915145" y="4036244"/>
            <a:ext cx="320918" cy="364383"/>
          </a:xfrm>
          <a:prstGeom prst="rect">
            <a:avLst/>
          </a:prstGeom>
          <a:scene3d>
            <a:camera prst="orthographicFront">
              <a:rot lat="4620000" lon="9000000" rev="9900000"/>
            </a:camera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 rot="888175">
            <a:off x="5529290" y="4051163"/>
            <a:ext cx="343441" cy="358431"/>
          </a:xfrm>
          <a:prstGeom prst="rect">
            <a:avLst/>
          </a:prstGeom>
          <a:scene3d>
            <a:camera prst="orthographicFront">
              <a:rot lat="4620000" lon="9000000" rev="9900000"/>
            </a:camera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979100" y="1821404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[Several authors]: </a:t>
            </a:r>
            <a:r>
              <a:rPr lang="en-US" dirty="0" smtClean="0">
                <a:solidFill>
                  <a:srgbClr val="455F51"/>
                </a:solidFill>
                <a:cs typeface="Aparajita" panose="020B0604020202020204" pitchFamily="34" charset="0"/>
              </a:rPr>
              <a:t>Security proof against an </a:t>
            </a:r>
            <a:r>
              <a:rPr lang="en-US" dirty="0" err="1" smtClean="0">
                <a:solidFill>
                  <a:srgbClr val="455F51"/>
                </a:solidFill>
                <a:cs typeface="Aparajita" panose="020B0604020202020204" pitchFamily="34" charset="0"/>
              </a:rPr>
              <a:t>unentangled</a:t>
            </a:r>
            <a:r>
              <a:rPr lang="en-US" dirty="0" smtClean="0">
                <a:solidFill>
                  <a:srgbClr val="455F51"/>
                </a:solidFill>
                <a:cs typeface="Aparajita" panose="020B0604020202020204" pitchFamily="34" charset="0"/>
              </a:rPr>
              <a:t> adversary.</a:t>
            </a:r>
            <a:endParaRPr lang="en-US" b="1" dirty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/>
              <p14:cNvContentPartPr/>
              <p14:nvPr/>
            </p14:nvContentPartPr>
            <p14:xfrm>
              <a:off x="6985308" y="2729334"/>
              <a:ext cx="360720" cy="312042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67308" y="2721776"/>
                <a:ext cx="386280" cy="348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/>
              <p14:cNvContentPartPr/>
              <p14:nvPr/>
            </p14:nvContentPartPr>
            <p14:xfrm>
              <a:off x="6926086" y="3359705"/>
              <a:ext cx="314076" cy="276656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05916" y="3343855"/>
                <a:ext cx="341810" cy="300071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/>
          <p:cNvSpPr txBox="1"/>
          <p:nvPr/>
        </p:nvSpPr>
        <p:spPr>
          <a:xfrm>
            <a:off x="7459897" y="2669912"/>
            <a:ext cx="35383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prstClr val="black"/>
                </a:solidFill>
              </a:rPr>
              <a:t>Small resources, high rate</a:t>
            </a:r>
            <a:endParaRPr lang="en-US" sz="2200" dirty="0">
              <a:solidFill>
                <a:prstClr val="black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453614" y="3291494"/>
            <a:ext cx="20971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prstClr val="black"/>
                </a:solidFill>
              </a:rPr>
              <a:t>Not fully secure</a:t>
            </a:r>
            <a:endParaRPr lang="en-US" sz="2200" dirty="0">
              <a:solidFill>
                <a:prstClr val="black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075605" y="3468795"/>
            <a:ext cx="20382" cy="509489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690820" y="3447455"/>
            <a:ext cx="20382" cy="509489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055223" y="4248612"/>
            <a:ext cx="20382" cy="509489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711202" y="4264777"/>
            <a:ext cx="20382" cy="509489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 flipV="1">
            <a:off x="4458589" y="4472483"/>
            <a:ext cx="4308216" cy="807362"/>
          </a:xfrm>
          <a:prstGeom prst="line">
            <a:avLst/>
          </a:prstGeom>
          <a:ln w="76200">
            <a:solidFill>
              <a:srgbClr val="FFC8C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4302481" y="4134955"/>
            <a:ext cx="190570" cy="312875"/>
          </a:xfrm>
          <a:prstGeom prst="line">
            <a:avLst/>
          </a:prstGeom>
          <a:ln w="76200">
            <a:solidFill>
              <a:srgbClr val="FFC8C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618892" y="4129917"/>
            <a:ext cx="133941" cy="301439"/>
          </a:xfrm>
          <a:prstGeom prst="line">
            <a:avLst/>
          </a:prstGeom>
          <a:ln w="76200">
            <a:solidFill>
              <a:srgbClr val="FFC8C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/>
              <p14:cNvContentPartPr/>
              <p14:nvPr/>
            </p14:nvContentPartPr>
            <p14:xfrm>
              <a:off x="7303250" y="4557392"/>
              <a:ext cx="588240" cy="72252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88130" y="4533272"/>
                <a:ext cx="619200" cy="77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/>
              <p14:cNvContentPartPr/>
              <p14:nvPr/>
            </p14:nvContentPartPr>
            <p14:xfrm>
              <a:off x="7355810" y="4611032"/>
              <a:ext cx="511920" cy="5378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34930" y="4587992"/>
                <a:ext cx="542880" cy="58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/>
              <p14:cNvContentPartPr/>
              <p14:nvPr/>
            </p14:nvContentPartPr>
            <p14:xfrm>
              <a:off x="10310361" y="4737752"/>
              <a:ext cx="1169280" cy="82188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281921" y="4709312"/>
                <a:ext cx="1226160" cy="87876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Rectangle 33"/>
          <p:cNvSpPr/>
          <p:nvPr/>
        </p:nvSpPr>
        <p:spPr>
          <a:xfrm>
            <a:off x="407504" y="375064"/>
            <a:ext cx="11231218" cy="6085371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t" hangingPunct="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 rot="888175">
            <a:off x="7737396" y="4602545"/>
            <a:ext cx="343441" cy="358431"/>
          </a:xfrm>
          <a:prstGeom prst="rect">
            <a:avLst/>
          </a:prstGeom>
          <a:scene3d>
            <a:camera prst="orthographicFront">
              <a:rot lat="4620000" lon="9000000" rev="9900000"/>
            </a:camera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7015320" y="4174048"/>
            <a:ext cx="1" cy="371782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902801" y="4176616"/>
            <a:ext cx="16507" cy="331710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6994937" y="4825842"/>
            <a:ext cx="20383" cy="298991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7919308" y="4816159"/>
            <a:ext cx="25186" cy="308674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858439" y="1736978"/>
            <a:ext cx="62961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754251" y="1739393"/>
            <a:ext cx="62961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4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868910" y="5115024"/>
            <a:ext cx="6296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4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766844" y="5125339"/>
            <a:ext cx="6296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4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4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545223" y="2242819"/>
            <a:ext cx="1990202" cy="187166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545223" y="3487880"/>
            <a:ext cx="1990202" cy="209512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50" name="Straight Arrow Connector 49"/>
          <p:cNvCxnSpPr>
            <a:endCxn id="48" idx="3"/>
          </p:cNvCxnSpPr>
          <p:nvPr/>
        </p:nvCxnSpPr>
        <p:spPr>
          <a:xfrm flipH="1" flipV="1">
            <a:off x="8535425" y="2336402"/>
            <a:ext cx="778536" cy="784148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9320487" y="2994199"/>
            <a:ext cx="2157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Game rounds occur</a:t>
            </a:r>
          </a:p>
          <a:p>
            <a:r>
              <a:rPr lang="en-US" dirty="0">
                <a:solidFill>
                  <a:prstClr val="black"/>
                </a:solidFill>
              </a:rPr>
              <a:t>w</a:t>
            </a:r>
            <a:r>
              <a:rPr lang="en-US" dirty="0" smtClean="0">
                <a:solidFill>
                  <a:prstClr val="black"/>
                </a:solidFill>
              </a:rPr>
              <a:t>ith probability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q.   (Small.) </a:t>
            </a:r>
          </a:p>
        </p:txBody>
      </p:sp>
      <p:sp>
        <p:nvSpPr>
          <p:cNvPr id="52" name="Rectangle 51"/>
          <p:cNvSpPr/>
          <p:nvPr/>
        </p:nvSpPr>
        <p:spPr>
          <a:xfrm rot="888175">
            <a:off x="6834478" y="4593851"/>
            <a:ext cx="320918" cy="364383"/>
          </a:xfrm>
          <a:prstGeom prst="rect">
            <a:avLst/>
          </a:prstGeom>
          <a:scene3d>
            <a:camera prst="orthographicFront">
              <a:rot lat="4620000" lon="9000000" rev="9900000"/>
            </a:camera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H="1">
            <a:off x="8597316" y="3124194"/>
            <a:ext cx="679098" cy="458503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790142" y="522429"/>
            <a:ext cx="104227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200" dirty="0" smtClean="0">
                <a:solidFill>
                  <a:srgbClr val="455F51"/>
                </a:solidFill>
                <a:cs typeface="Aparajita" panose="020B0604020202020204" pitchFamily="34" charset="0"/>
              </a:rPr>
              <a:t>Protocol R (from </a:t>
            </a:r>
            <a:r>
              <a:rPr lang="en-US" sz="4200" dirty="0" err="1" smtClean="0">
                <a:solidFill>
                  <a:srgbClr val="455F51"/>
                </a:solidFill>
                <a:cs typeface="Aparajita" panose="020B0604020202020204" pitchFamily="34" charset="0"/>
              </a:rPr>
              <a:t>Coudron</a:t>
            </a:r>
            <a:r>
              <a:rPr lang="en-US" sz="4200" dirty="0" smtClean="0">
                <a:solidFill>
                  <a:srgbClr val="455F51"/>
                </a:solidFill>
                <a:cs typeface="Aparajita" panose="020B0604020202020204" pitchFamily="34" charset="0"/>
              </a:rPr>
              <a:t>, </a:t>
            </a:r>
            <a:r>
              <a:rPr lang="en-US" sz="4200" dirty="0" err="1" smtClean="0">
                <a:solidFill>
                  <a:srgbClr val="455F51"/>
                </a:solidFill>
                <a:cs typeface="Aparajita" panose="020B0604020202020204" pitchFamily="34" charset="0"/>
              </a:rPr>
              <a:t>Vidick</a:t>
            </a:r>
            <a:r>
              <a:rPr lang="en-US" sz="4200" dirty="0" smtClean="0">
                <a:solidFill>
                  <a:srgbClr val="455F51"/>
                </a:solidFill>
                <a:cs typeface="Aparajita" panose="020B0604020202020204" pitchFamily="34" charset="0"/>
              </a:rPr>
              <a:t>, Yuen 2013)</a:t>
            </a:r>
            <a:endParaRPr lang="en-US" sz="4200" dirty="0"/>
          </a:p>
        </p:txBody>
      </p:sp>
      <p:sp>
        <p:nvSpPr>
          <p:cNvPr id="7" name="TextBox 6"/>
          <p:cNvSpPr txBox="1"/>
          <p:nvPr/>
        </p:nvSpPr>
        <p:spPr>
          <a:xfrm>
            <a:off x="790142" y="1570616"/>
            <a:ext cx="5538555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600" dirty="0" smtClean="0">
                <a:solidFill>
                  <a:srgbClr val="455F51"/>
                </a:solidFill>
                <a:cs typeface="Aparajita" panose="020B0604020202020204" pitchFamily="34" charset="0"/>
              </a:rPr>
              <a:t>Run the device N times. During “game rounds,” play the CHSH game.  Otherwise, just input (0,0).</a:t>
            </a:r>
          </a:p>
          <a:p>
            <a:pPr marL="457200" indent="-457200">
              <a:buAutoNum type="arabicPeriod"/>
            </a:pPr>
            <a:endParaRPr lang="en-US" sz="2600" dirty="0">
              <a:solidFill>
                <a:srgbClr val="455F51"/>
              </a:solidFill>
              <a:cs typeface="Aparajita" panose="020B0604020202020204" pitchFamily="34" charset="0"/>
            </a:endParaRPr>
          </a:p>
          <a:p>
            <a:pPr marL="457200" indent="-457200">
              <a:buFontTx/>
              <a:buAutoNum type="arabicPeriod"/>
            </a:pPr>
            <a:r>
              <a:rPr lang="en-US" sz="2600" dirty="0" smtClean="0">
                <a:solidFill>
                  <a:srgbClr val="455F51"/>
                </a:solidFill>
                <a:cs typeface="Aparajita" panose="020B0604020202020204" pitchFamily="34" charset="0"/>
              </a:rPr>
              <a:t>If the ave</a:t>
            </a:r>
            <a:r>
              <a:rPr lang="en-US" sz="2600" dirty="0" smtClean="0">
                <a:solidFill>
                  <a:schemeClr val="bg2"/>
                </a:solidFill>
                <a:cs typeface="Aparajita" panose="020B0604020202020204" pitchFamily="34" charset="0"/>
              </a:rPr>
              <a:t>rage score during game rounds was &lt;  </a:t>
            </a:r>
            <a:r>
              <a:rPr lang="en-US" sz="2600" dirty="0">
                <a:solidFill>
                  <a:schemeClr val="bg2"/>
                </a:solidFill>
                <a:latin typeface="Symbol" pitchFamily="18"/>
              </a:rPr>
              <a:t></a:t>
            </a:r>
            <a:r>
              <a:rPr lang="en-US" sz="2600" dirty="0" smtClean="0">
                <a:solidFill>
                  <a:schemeClr val="bg2"/>
                </a:solidFill>
                <a:latin typeface="Symbol" pitchFamily="18"/>
              </a:rPr>
              <a:t>2/2 - </a:t>
            </a:r>
            <a:r>
              <a:rPr lang="en-US" sz="2600" dirty="0" smtClean="0">
                <a:solidFill>
                  <a:schemeClr val="bg2"/>
                </a:solidFill>
                <a:latin typeface="+mj-lt"/>
              </a:rPr>
              <a:t>C, abort.</a:t>
            </a:r>
          </a:p>
          <a:p>
            <a:r>
              <a:rPr lang="en-US" sz="2600" dirty="0" smtClean="0">
                <a:solidFill>
                  <a:schemeClr val="bg2"/>
                </a:solidFill>
                <a:latin typeface="+mj-lt"/>
              </a:rPr>
              <a:t>       (C = “noise tolerance”.)</a:t>
            </a:r>
          </a:p>
          <a:p>
            <a:pPr marL="457200" indent="-457200">
              <a:buFontTx/>
              <a:buAutoNum type="arabicPeriod"/>
            </a:pPr>
            <a:endParaRPr lang="en-US" sz="2600" dirty="0">
              <a:solidFill>
                <a:schemeClr val="bg2"/>
              </a:solidFill>
              <a:latin typeface="+mj-lt"/>
            </a:endParaRPr>
          </a:p>
          <a:p>
            <a:r>
              <a:rPr lang="en-US" sz="2600" dirty="0" smtClean="0">
                <a:solidFill>
                  <a:schemeClr val="bg2"/>
                </a:solidFill>
                <a:latin typeface="+mj-lt"/>
              </a:rPr>
              <a:t>3.   Otherwise, output the bits      </a:t>
            </a:r>
          </a:p>
          <a:p>
            <a:r>
              <a:rPr lang="en-US" sz="2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2600" dirty="0" smtClean="0">
                <a:solidFill>
                  <a:schemeClr val="bg2"/>
                </a:solidFill>
                <a:latin typeface="+mj-lt"/>
              </a:rPr>
              <a:t>      produced.</a:t>
            </a:r>
            <a:endParaRPr lang="en-US" sz="2600" dirty="0">
              <a:solidFill>
                <a:schemeClr val="bg2"/>
              </a:solidFill>
            </a:endParaRPr>
          </a:p>
          <a:p>
            <a:endParaRPr lang="en-US" sz="2600" dirty="0" smtClean="0">
              <a:solidFill>
                <a:schemeClr val="bg2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837106" y="1320467"/>
            <a:ext cx="5008003" cy="4403035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>
                <a:lumMod val="85000"/>
              </a:schemeClr>
            </a:solidFill>
          </a:ln>
          <a:effectLst>
            <a:outerShdw blurRad="50800" dist="266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t" hangingPunct="0"/>
            <a:r>
              <a:rPr lang="en-US" dirty="0" err="1" smtClean="0"/>
              <a:t>Inputs</a:t>
            </a:r>
            <a:r>
              <a:rPr lang="en-US" sz="2400" dirty="0" err="1" smtClean="0">
                <a:solidFill>
                  <a:schemeClr val="bg1"/>
                </a:solidFill>
              </a:rPr>
              <a:t>The</a:t>
            </a:r>
            <a:r>
              <a:rPr lang="en-US" sz="2400" dirty="0" smtClean="0">
                <a:solidFill>
                  <a:schemeClr val="bg1"/>
                </a:solidFill>
              </a:rPr>
              <a:t> CHSH Game</a:t>
            </a:r>
            <a:endParaRPr lang="en-US" sz="2400" dirty="0">
              <a:solidFill>
                <a:schemeClr val="bg1"/>
              </a:solidFill>
            </a:endParaRPr>
          </a:p>
          <a:p>
            <a:pPr fontAlgn="t" hangingPunct="0"/>
            <a:r>
              <a:rPr lang="en-US" dirty="0"/>
              <a:t>O</a:t>
            </a:r>
            <a:r>
              <a:rPr lang="en-US" baseline="-25000" dirty="0"/>
              <a:t>1</a:t>
            </a:r>
            <a:r>
              <a:rPr lang="en-US" dirty="0"/>
              <a:t>Å O</a:t>
            </a:r>
            <a:r>
              <a:rPr lang="en-US" baseline="-25000" dirty="0"/>
              <a:t>2</a:t>
            </a:r>
            <a:r>
              <a:rPr lang="en-US" dirty="0"/>
              <a:t> = 1</a:t>
            </a:r>
          </a:p>
          <a:p>
            <a:pPr fontAlgn="t" hangingPunct="0"/>
            <a:r>
              <a:rPr lang="en-US" dirty="0"/>
              <a:t> </a:t>
            </a:r>
            <a:r>
              <a:rPr lang="en-US" dirty="0" smtClean="0"/>
              <a:t>0</a:t>
            </a:r>
            <a:r>
              <a:rPr lang="en-US" dirty="0" smtClean="0">
                <a:solidFill>
                  <a:schemeClr val="bg1"/>
                </a:solidFill>
              </a:rPr>
              <a:t>Opt classical score:  </a:t>
            </a:r>
            <a:r>
              <a:rPr lang="en-US" dirty="0" smtClean="0">
                <a:solidFill>
                  <a:schemeClr val="bg1"/>
                </a:solidFill>
                <a:latin typeface="Symbol" pitchFamily="18"/>
              </a:rPr>
              <a:t>1/2</a:t>
            </a:r>
            <a:endParaRPr lang="en-US" dirty="0"/>
          </a:p>
          <a:p>
            <a:pPr fontAlgn="t" hangingPunct="0"/>
            <a:r>
              <a:rPr lang="en-US" dirty="0" smtClean="0"/>
              <a:t>+</a:t>
            </a:r>
            <a:r>
              <a:rPr lang="en-US" dirty="0" smtClean="0">
                <a:solidFill>
                  <a:schemeClr val="bg1"/>
                </a:solidFill>
              </a:rPr>
              <a:t>Opt quantum score: </a:t>
            </a:r>
            <a:r>
              <a:rPr lang="en-US" dirty="0">
                <a:solidFill>
                  <a:schemeClr val="bg1"/>
                </a:solidFill>
                <a:latin typeface="Symbol" pitchFamily="18"/>
              </a:rPr>
              <a:t>2/2</a:t>
            </a:r>
            <a:endParaRPr lang="en-US" dirty="0">
              <a:solidFill>
                <a:schemeClr val="bg1"/>
              </a:solidFill>
            </a:endParaRPr>
          </a:p>
          <a:p>
            <a:pPr fontAlgn="t" hangingPunct="0"/>
            <a:r>
              <a:rPr lang="en-US" dirty="0"/>
              <a:t>-1</a:t>
            </a:r>
          </a:p>
          <a:p>
            <a:pPr fontAlgn="t" hangingPunct="0"/>
            <a:r>
              <a:rPr lang="en-US" dirty="0"/>
              <a:t> 01</a:t>
            </a:r>
          </a:p>
          <a:p>
            <a:pPr fontAlgn="t" hangingPunct="0"/>
            <a:r>
              <a:rPr lang="en-US" dirty="0"/>
              <a:t>+1</a:t>
            </a:r>
          </a:p>
          <a:p>
            <a:pPr fontAlgn="t" hangingPunct="0"/>
            <a:r>
              <a:rPr lang="en-US" dirty="0"/>
              <a:t>-1</a:t>
            </a:r>
          </a:p>
          <a:p>
            <a:pPr fontAlgn="t" hangingPunct="0"/>
            <a:r>
              <a:rPr lang="en-US" dirty="0"/>
              <a:t> 10</a:t>
            </a:r>
          </a:p>
          <a:p>
            <a:pPr fontAlgn="t" hangingPunct="0"/>
            <a:r>
              <a:rPr lang="en-US" dirty="0"/>
              <a:t>+1</a:t>
            </a:r>
          </a:p>
          <a:p>
            <a:pPr fontAlgn="t" hangingPunct="0"/>
            <a:r>
              <a:rPr lang="en-US" dirty="0"/>
              <a:t>-1</a:t>
            </a:r>
          </a:p>
          <a:p>
            <a:pPr fontAlgn="t" hangingPunct="0"/>
            <a:r>
              <a:rPr lang="en-US" dirty="0"/>
              <a:t> 11</a:t>
            </a:r>
          </a:p>
          <a:p>
            <a:pPr fontAlgn="t" hangingPunct="0"/>
            <a:r>
              <a:rPr lang="en-US" dirty="0"/>
              <a:t>-1</a:t>
            </a:r>
          </a:p>
          <a:p>
            <a:pPr fontAlgn="t" hangingPunct="0"/>
            <a:r>
              <a:rPr lang="en-US" dirty="0"/>
              <a:t>+1</a:t>
            </a:r>
          </a:p>
          <a:p>
            <a:pPr fontAlgn="t" hangingPunct="0"/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9" name="Table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876576"/>
              </p:ext>
            </p:extLst>
          </p:nvPr>
        </p:nvGraphicFramePr>
        <p:xfrm>
          <a:off x="6254868" y="2830702"/>
          <a:ext cx="4208862" cy="2699955"/>
        </p:xfrm>
        <a:graphic>
          <a:graphicData uri="http://schemas.openxmlformats.org/drawingml/2006/table">
            <a:tbl>
              <a:tblPr firstRow="1" bandRow="1"/>
              <a:tblGrid>
                <a:gridCol w="850029"/>
                <a:gridCol w="1665728"/>
                <a:gridCol w="1693105"/>
              </a:tblGrid>
              <a:tr h="826390"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r>
                        <a:rPr lang="en-US" sz="1800" b="0" i="0" u="none" strike="noStrike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itchFamily="18"/>
                          <a:ea typeface="SimSun" pitchFamily="2"/>
                          <a:cs typeface="Mangal" pitchFamily="2"/>
                        </a:rPr>
                        <a:t>Inputs</a:t>
                      </a:r>
                      <a:endParaRPr lang="en-US" sz="1800" b="0" i="0" u="none" strike="noStrike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itchFamily="18"/>
                        <a:ea typeface="SimSun" pitchFamily="2"/>
                        <a:cs typeface="Mangal" pitchFamily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Tahoma" pitchFamily="34"/>
                          <a:ea typeface="SimSun" pitchFamily="2"/>
                          <a:cs typeface="Mangal" pitchFamily="2"/>
                        </a:rPr>
                        <a:t>Score if</a:t>
                      </a:r>
                    </a:p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Tahoma" pitchFamily="34"/>
                          <a:ea typeface="SimSun" pitchFamily="2"/>
                          <a:cs typeface="Mangal" pitchFamily="2"/>
                        </a:rPr>
                        <a:t>O</a:t>
                      </a:r>
                      <a:r>
                        <a:rPr lang="en-US" sz="1800" b="0" i="0" u="none" strike="noStrike" kern="1200" baseline="-250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Tahoma" pitchFamily="34"/>
                          <a:ea typeface="SimSun" pitchFamily="2"/>
                          <a:cs typeface="Mangal" pitchFamily="2"/>
                        </a:rPr>
                        <a:t>1</a:t>
                      </a:r>
                      <a:r>
                        <a:rPr lang="en-US" sz="1800" b="0" i="0" u="none" strike="noStrike" kern="120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Symbol" pitchFamily="18"/>
                          <a:ea typeface="Symbol" pitchFamily="2"/>
                          <a:cs typeface="Symbol" pitchFamily="2"/>
                        </a:rPr>
                        <a:t> </a:t>
                      </a:r>
                      <a:r>
                        <a:rPr lang="en-US" sz="1800" b="0" i="0" u="none" strike="noStrike" kern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Tahoma" pitchFamily="34"/>
                          <a:ea typeface="SimSun" pitchFamily="2"/>
                          <a:cs typeface="Mangal" pitchFamily="2"/>
                        </a:rPr>
                        <a:t>O</a:t>
                      </a:r>
                      <a:r>
                        <a:rPr lang="en-US" sz="1800" b="0" i="0" u="none" strike="noStrike" kern="1200" baseline="-250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Tahoma" pitchFamily="34"/>
                          <a:ea typeface="SimSun" pitchFamily="2"/>
                          <a:cs typeface="Mangal" pitchFamily="2"/>
                        </a:rPr>
                        <a:t>2</a:t>
                      </a:r>
                      <a:r>
                        <a:rPr lang="en-US" sz="1800" b="0" i="0" u="none" strike="noStrike" kern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Tahoma" pitchFamily="34"/>
                          <a:ea typeface="SimSun" pitchFamily="2"/>
                          <a:cs typeface="Mangal" pitchFamily="2"/>
                        </a:rPr>
                        <a:t>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Tahoma" pitchFamily="34"/>
                          <a:ea typeface="SimSun" pitchFamily="2"/>
                          <a:cs typeface="Mangal" pitchFamily="2"/>
                        </a:rPr>
                        <a:t>Score if</a:t>
                      </a:r>
                    </a:p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Tahoma" pitchFamily="34"/>
                          <a:ea typeface="SimSun" pitchFamily="2"/>
                          <a:cs typeface="Mangal" pitchFamily="2"/>
                        </a:rPr>
                        <a:t>O</a:t>
                      </a:r>
                      <a:r>
                        <a:rPr lang="en-US" sz="1800" b="0" i="0" u="none" strike="noStrike" kern="120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Tahoma" pitchFamily="34"/>
                          <a:ea typeface="SimSun" pitchFamily="2"/>
                          <a:cs typeface="Mangal" pitchFamily="2"/>
                        </a:rPr>
                        <a:t>1</a:t>
                      </a:r>
                      <a:r>
                        <a:rPr lang="en-US" sz="1800" b="0" i="0" u="none" strike="noStrike" kern="120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Symbol" pitchFamily="18"/>
                          <a:ea typeface="Symbol" pitchFamily="2"/>
                          <a:cs typeface="Symbol" pitchFamily="2"/>
                        </a:rPr>
                        <a:t> </a:t>
                      </a:r>
                      <a:r>
                        <a:rPr lang="en-US" sz="1800" b="0" i="0" u="none" strike="noStrike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Tahoma" pitchFamily="34"/>
                          <a:ea typeface="SimSun" pitchFamily="2"/>
                          <a:cs typeface="Mangal" pitchFamily="2"/>
                        </a:rPr>
                        <a:t>O</a:t>
                      </a:r>
                      <a:r>
                        <a:rPr lang="en-US" sz="1800" b="0" i="0" u="none" strike="noStrike" kern="120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Tahoma" pitchFamily="34"/>
                          <a:ea typeface="SimSun" pitchFamily="2"/>
                          <a:cs typeface="Mangal" pitchFamily="2"/>
                        </a:rPr>
                        <a:t>2</a:t>
                      </a:r>
                      <a:r>
                        <a:rPr lang="en-US" sz="1800" b="0" i="0" u="none" strike="noStrike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Tahoma" pitchFamily="34"/>
                          <a:ea typeface="SimSun" pitchFamily="2"/>
                          <a:cs typeface="Mangal" pitchFamily="2"/>
                        </a:rPr>
                        <a:t> = 1</a:t>
                      </a:r>
                    </a:p>
                  </a:txBody>
                  <a:tcPr/>
                </a:tc>
              </a:tr>
              <a:tr h="468272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Tahoma" pitchFamily="34"/>
                          <a:ea typeface="SimSun" pitchFamily="2"/>
                          <a:cs typeface="Mangal" pitchFamily="2"/>
                        </a:rPr>
                        <a:t> </a:t>
                      </a:r>
                      <a:r>
                        <a:rPr lang="en-US" sz="1800" b="0" i="0" u="none" strike="noStrike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Tahoma" pitchFamily="34"/>
                          <a:ea typeface="SimSun" pitchFamily="2"/>
                          <a:cs typeface="Mangal" pitchFamily="2"/>
                        </a:rPr>
                        <a:t>00</a:t>
                      </a:r>
                      <a:endParaRPr lang="en-US" sz="1800" b="0" i="0" u="none" strike="noStrike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Tahoma" pitchFamily="34"/>
                        <a:ea typeface="SimSun" pitchFamily="2"/>
                        <a:cs typeface="Mangal" pitchFamily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Tahoma" pitchFamily="34"/>
                          <a:ea typeface="SimSun" pitchFamily="2"/>
                          <a:cs typeface="Mangal" pitchFamily="2"/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Tahoma" pitchFamily="34"/>
                          <a:ea typeface="SimSun" pitchFamily="2"/>
                          <a:cs typeface="Mangal" pitchFamily="2"/>
                        </a:rPr>
                        <a:t>-1</a:t>
                      </a:r>
                    </a:p>
                  </a:txBody>
                  <a:tcPr/>
                </a:tc>
              </a:tr>
              <a:tr h="468272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Tahoma" pitchFamily="34"/>
                          <a:ea typeface="SimSun" pitchFamily="2"/>
                          <a:cs typeface="Mangal" pitchFamily="2"/>
                        </a:rPr>
                        <a:t> 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Tahoma" pitchFamily="34"/>
                          <a:ea typeface="SimSun" pitchFamily="2"/>
                          <a:cs typeface="Mangal" pitchFamily="2"/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Tahoma" pitchFamily="34"/>
                          <a:ea typeface="SimSun" pitchFamily="2"/>
                          <a:cs typeface="Mangal" pitchFamily="2"/>
                        </a:rPr>
                        <a:t>-1</a:t>
                      </a:r>
                    </a:p>
                  </a:txBody>
                  <a:tcPr/>
                </a:tc>
              </a:tr>
              <a:tr h="468272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Tahoma" pitchFamily="34"/>
                          <a:ea typeface="SimSun" pitchFamily="2"/>
                          <a:cs typeface="Mangal" pitchFamily="2"/>
                        </a:rPr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Tahoma" pitchFamily="34"/>
                          <a:ea typeface="SimSun" pitchFamily="2"/>
                          <a:cs typeface="Mangal" pitchFamily="2"/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Tahoma" pitchFamily="34"/>
                          <a:ea typeface="SimSun" pitchFamily="2"/>
                          <a:cs typeface="Mangal" pitchFamily="2"/>
                        </a:rPr>
                        <a:t>-1</a:t>
                      </a:r>
                    </a:p>
                  </a:txBody>
                  <a:tcPr/>
                </a:tc>
              </a:tr>
              <a:tr h="468749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Tahoma" pitchFamily="34"/>
                          <a:ea typeface="SimSun" pitchFamily="2"/>
                          <a:cs typeface="Mangal" pitchFamily="2"/>
                        </a:rPr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Tahoma" pitchFamily="34"/>
                          <a:ea typeface="SimSun" pitchFamily="2"/>
                          <a:cs typeface="Mangal" pitchFamily="2"/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Tahoma" pitchFamily="34"/>
                          <a:ea typeface="SimSun" pitchFamily="2"/>
                          <a:cs typeface="Mangal" pitchFamily="2"/>
                        </a:rPr>
                        <a:t>+1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3640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375064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Randomness Expansion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41714" y="5497398"/>
            <a:ext cx="6823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1</a:t>
            </a:r>
            <a:r>
              <a:rPr lang="en-US" dirty="0" smtClean="0">
                <a:solidFill>
                  <a:prstClr val="white"/>
                </a:solidFill>
              </a:rPr>
              <a:t>1011                      1010010001011101010001011101101010001111111010100010 ….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10034635" y="2753577"/>
            <a:ext cx="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666" y="3521985"/>
            <a:ext cx="1553566" cy="181874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alphaModFix/>
            <a:grayscl/>
          </a:blip>
          <a:srcRect/>
          <a:stretch>
            <a:fillRect/>
          </a:stretch>
        </p:blipFill>
        <p:spPr>
          <a:xfrm>
            <a:off x="9478032" y="3913076"/>
            <a:ext cx="1836927" cy="1793567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ectangle 29"/>
          <p:cNvSpPr/>
          <p:nvPr/>
        </p:nvSpPr>
        <p:spPr>
          <a:xfrm rot="888175">
            <a:off x="3915145" y="4036244"/>
            <a:ext cx="320918" cy="364383"/>
          </a:xfrm>
          <a:prstGeom prst="rect">
            <a:avLst/>
          </a:prstGeom>
          <a:scene3d>
            <a:camera prst="orthographicFront">
              <a:rot lat="4620000" lon="9000000" rev="9900000"/>
            </a:camera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 rot="888175">
            <a:off x="5529290" y="4051163"/>
            <a:ext cx="343441" cy="358431"/>
          </a:xfrm>
          <a:prstGeom prst="rect">
            <a:avLst/>
          </a:prstGeom>
          <a:scene3d>
            <a:camera prst="orthographicFront">
              <a:rot lat="4620000" lon="9000000" rev="9900000"/>
            </a:camera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979100" y="1821404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[Several authors]: </a:t>
            </a:r>
            <a:r>
              <a:rPr lang="en-US" dirty="0" smtClean="0">
                <a:solidFill>
                  <a:srgbClr val="455F51"/>
                </a:solidFill>
                <a:cs typeface="Aparajita" panose="020B0604020202020204" pitchFamily="34" charset="0"/>
              </a:rPr>
              <a:t>Security proof against an </a:t>
            </a:r>
            <a:r>
              <a:rPr lang="en-US" dirty="0" err="1" smtClean="0">
                <a:solidFill>
                  <a:srgbClr val="455F51"/>
                </a:solidFill>
                <a:cs typeface="Aparajita" panose="020B0604020202020204" pitchFamily="34" charset="0"/>
              </a:rPr>
              <a:t>unentangled</a:t>
            </a:r>
            <a:r>
              <a:rPr lang="en-US" dirty="0" smtClean="0">
                <a:solidFill>
                  <a:srgbClr val="455F51"/>
                </a:solidFill>
                <a:cs typeface="Aparajita" panose="020B0604020202020204" pitchFamily="34" charset="0"/>
              </a:rPr>
              <a:t> adversary.</a:t>
            </a:r>
            <a:endParaRPr lang="en-US" b="1" dirty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/>
              <p14:cNvContentPartPr/>
              <p14:nvPr/>
            </p14:nvContentPartPr>
            <p14:xfrm>
              <a:off x="6985308" y="2729334"/>
              <a:ext cx="360720" cy="312042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67308" y="2721776"/>
                <a:ext cx="386280" cy="348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/>
              <p14:cNvContentPartPr/>
              <p14:nvPr/>
            </p14:nvContentPartPr>
            <p14:xfrm>
              <a:off x="6926086" y="3359705"/>
              <a:ext cx="314076" cy="276656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05916" y="3343855"/>
                <a:ext cx="341810" cy="300071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/>
          <p:cNvSpPr txBox="1"/>
          <p:nvPr/>
        </p:nvSpPr>
        <p:spPr>
          <a:xfrm>
            <a:off x="7459897" y="2669912"/>
            <a:ext cx="35383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prstClr val="black"/>
                </a:solidFill>
              </a:rPr>
              <a:t>Small resources, high rate</a:t>
            </a:r>
            <a:endParaRPr lang="en-US" sz="2200" dirty="0">
              <a:solidFill>
                <a:prstClr val="black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453614" y="3291494"/>
            <a:ext cx="20971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prstClr val="black"/>
                </a:solidFill>
              </a:rPr>
              <a:t>Not fully secure</a:t>
            </a:r>
            <a:endParaRPr lang="en-US" sz="2200" dirty="0">
              <a:solidFill>
                <a:prstClr val="black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075605" y="3468795"/>
            <a:ext cx="20382" cy="509489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690820" y="3447455"/>
            <a:ext cx="20382" cy="509489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055223" y="4248612"/>
            <a:ext cx="20382" cy="509489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711202" y="4264777"/>
            <a:ext cx="20382" cy="509489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 flipV="1">
            <a:off x="4458589" y="4472483"/>
            <a:ext cx="4308216" cy="807362"/>
          </a:xfrm>
          <a:prstGeom prst="line">
            <a:avLst/>
          </a:prstGeom>
          <a:ln w="76200">
            <a:solidFill>
              <a:srgbClr val="FFC8C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4302481" y="4134955"/>
            <a:ext cx="190570" cy="312875"/>
          </a:xfrm>
          <a:prstGeom prst="line">
            <a:avLst/>
          </a:prstGeom>
          <a:ln w="76200">
            <a:solidFill>
              <a:srgbClr val="FFC8C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618892" y="4129917"/>
            <a:ext cx="133941" cy="301439"/>
          </a:xfrm>
          <a:prstGeom prst="line">
            <a:avLst/>
          </a:prstGeom>
          <a:ln w="76200">
            <a:solidFill>
              <a:srgbClr val="FFC8C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/>
              <p14:cNvContentPartPr/>
              <p14:nvPr/>
            </p14:nvContentPartPr>
            <p14:xfrm>
              <a:off x="7303250" y="4557392"/>
              <a:ext cx="588240" cy="72252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88130" y="4533272"/>
                <a:ext cx="619200" cy="77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/>
              <p14:cNvContentPartPr/>
              <p14:nvPr/>
            </p14:nvContentPartPr>
            <p14:xfrm>
              <a:off x="7355810" y="4611032"/>
              <a:ext cx="511920" cy="5378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34930" y="4587992"/>
                <a:ext cx="542880" cy="58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/>
              <p14:cNvContentPartPr/>
              <p14:nvPr/>
            </p14:nvContentPartPr>
            <p14:xfrm>
              <a:off x="10310361" y="4737752"/>
              <a:ext cx="1169280" cy="82188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281921" y="4709312"/>
                <a:ext cx="1226160" cy="87876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Rectangle 33"/>
          <p:cNvSpPr/>
          <p:nvPr/>
        </p:nvSpPr>
        <p:spPr>
          <a:xfrm>
            <a:off x="407504" y="375064"/>
            <a:ext cx="11231218" cy="6085371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t" hangingPunct="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 rot="888175">
            <a:off x="7737396" y="4602545"/>
            <a:ext cx="343441" cy="358431"/>
          </a:xfrm>
          <a:prstGeom prst="rect">
            <a:avLst/>
          </a:prstGeom>
          <a:scene3d>
            <a:camera prst="orthographicFront">
              <a:rot lat="4620000" lon="9000000" rev="9900000"/>
            </a:camera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7015320" y="4174048"/>
            <a:ext cx="1" cy="371782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902801" y="4176616"/>
            <a:ext cx="16507" cy="331710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6994937" y="4825842"/>
            <a:ext cx="20383" cy="298991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7919308" y="4816159"/>
            <a:ext cx="25186" cy="308674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858439" y="1736978"/>
            <a:ext cx="62961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754251" y="1739393"/>
            <a:ext cx="62961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4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868910" y="5115024"/>
            <a:ext cx="6296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4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766844" y="5125339"/>
            <a:ext cx="6296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4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4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545223" y="2242819"/>
            <a:ext cx="1990202" cy="187166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545223" y="3487880"/>
            <a:ext cx="1990202" cy="209512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50" name="Straight Arrow Connector 49"/>
          <p:cNvCxnSpPr>
            <a:endCxn id="48" idx="3"/>
          </p:cNvCxnSpPr>
          <p:nvPr/>
        </p:nvCxnSpPr>
        <p:spPr>
          <a:xfrm flipH="1" flipV="1">
            <a:off x="8535425" y="2336402"/>
            <a:ext cx="778536" cy="784148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9320487" y="2994199"/>
            <a:ext cx="2157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Game rounds occur</a:t>
            </a:r>
          </a:p>
          <a:p>
            <a:r>
              <a:rPr lang="en-US" dirty="0">
                <a:solidFill>
                  <a:prstClr val="black"/>
                </a:solidFill>
              </a:rPr>
              <a:t>w</a:t>
            </a:r>
            <a:r>
              <a:rPr lang="en-US" dirty="0" smtClean="0">
                <a:solidFill>
                  <a:prstClr val="black"/>
                </a:solidFill>
              </a:rPr>
              <a:t>ith probability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q.   (Small.) </a:t>
            </a:r>
          </a:p>
        </p:txBody>
      </p:sp>
      <p:sp>
        <p:nvSpPr>
          <p:cNvPr id="52" name="Rectangle 51"/>
          <p:cNvSpPr/>
          <p:nvPr/>
        </p:nvSpPr>
        <p:spPr>
          <a:xfrm rot="888175">
            <a:off x="6834478" y="4593851"/>
            <a:ext cx="320918" cy="364383"/>
          </a:xfrm>
          <a:prstGeom prst="rect">
            <a:avLst/>
          </a:prstGeom>
          <a:scene3d>
            <a:camera prst="orthographicFront">
              <a:rot lat="4620000" lon="9000000" rev="9900000"/>
            </a:camera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H="1">
            <a:off x="8597316" y="3124194"/>
            <a:ext cx="679098" cy="458503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790142" y="522429"/>
            <a:ext cx="104227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200" dirty="0" smtClean="0">
                <a:solidFill>
                  <a:srgbClr val="455F51"/>
                </a:solidFill>
                <a:cs typeface="Aparajita" panose="020B0604020202020204" pitchFamily="34" charset="0"/>
              </a:rPr>
              <a:t>Protocol R (from </a:t>
            </a:r>
            <a:r>
              <a:rPr lang="en-US" sz="4200" dirty="0" err="1" smtClean="0">
                <a:solidFill>
                  <a:srgbClr val="455F51"/>
                </a:solidFill>
                <a:cs typeface="Aparajita" panose="020B0604020202020204" pitchFamily="34" charset="0"/>
              </a:rPr>
              <a:t>Coudron</a:t>
            </a:r>
            <a:r>
              <a:rPr lang="en-US" sz="4200" dirty="0" smtClean="0">
                <a:solidFill>
                  <a:srgbClr val="455F51"/>
                </a:solidFill>
                <a:cs typeface="Aparajita" panose="020B0604020202020204" pitchFamily="34" charset="0"/>
              </a:rPr>
              <a:t>, </a:t>
            </a:r>
            <a:r>
              <a:rPr lang="en-US" sz="4200" dirty="0" err="1" smtClean="0">
                <a:solidFill>
                  <a:srgbClr val="455F51"/>
                </a:solidFill>
                <a:cs typeface="Aparajita" panose="020B0604020202020204" pitchFamily="34" charset="0"/>
              </a:rPr>
              <a:t>Vidick</a:t>
            </a:r>
            <a:r>
              <a:rPr lang="en-US" sz="4200" dirty="0" smtClean="0">
                <a:solidFill>
                  <a:srgbClr val="455F51"/>
                </a:solidFill>
                <a:cs typeface="Aparajita" panose="020B0604020202020204" pitchFamily="34" charset="0"/>
              </a:rPr>
              <a:t>, Yuen 2013)</a:t>
            </a:r>
            <a:endParaRPr lang="en-US" sz="4200" dirty="0"/>
          </a:p>
        </p:txBody>
      </p:sp>
      <p:sp>
        <p:nvSpPr>
          <p:cNvPr id="7" name="TextBox 6"/>
          <p:cNvSpPr txBox="1"/>
          <p:nvPr/>
        </p:nvSpPr>
        <p:spPr>
          <a:xfrm>
            <a:off x="790142" y="1570616"/>
            <a:ext cx="553855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600" dirty="0" smtClean="0">
                <a:solidFill>
                  <a:srgbClr val="455F51"/>
                </a:solidFill>
                <a:cs typeface="Aparajita" panose="020B0604020202020204" pitchFamily="34" charset="0"/>
              </a:rPr>
              <a:t>Run the device N times. During “game rounds,” play the CHSH game.  Otherwise, just input (0,0).</a:t>
            </a:r>
          </a:p>
          <a:p>
            <a:pPr marL="457200" indent="-457200">
              <a:buAutoNum type="arabicPeriod"/>
            </a:pPr>
            <a:endParaRPr lang="en-US" sz="2600" dirty="0">
              <a:solidFill>
                <a:srgbClr val="455F51"/>
              </a:solidFill>
              <a:cs typeface="Aparajita" panose="020B0604020202020204" pitchFamily="34" charset="0"/>
            </a:endParaRPr>
          </a:p>
          <a:p>
            <a:pPr marL="457200" indent="-457200">
              <a:buFontTx/>
              <a:buAutoNum type="arabicPeriod"/>
            </a:pPr>
            <a:r>
              <a:rPr lang="en-US" sz="2600" dirty="0" smtClean="0">
                <a:solidFill>
                  <a:srgbClr val="455F51"/>
                </a:solidFill>
                <a:cs typeface="Aparajita" panose="020B0604020202020204" pitchFamily="34" charset="0"/>
              </a:rPr>
              <a:t>If the ave</a:t>
            </a:r>
            <a:r>
              <a:rPr lang="en-US" sz="2600" dirty="0" smtClean="0">
                <a:solidFill>
                  <a:schemeClr val="bg2"/>
                </a:solidFill>
                <a:cs typeface="Aparajita" panose="020B0604020202020204" pitchFamily="34" charset="0"/>
              </a:rPr>
              <a:t>rage score during game rounds was &lt;  </a:t>
            </a:r>
            <a:r>
              <a:rPr lang="en-US" sz="2600" dirty="0">
                <a:solidFill>
                  <a:schemeClr val="bg2"/>
                </a:solidFill>
                <a:latin typeface="Symbol" pitchFamily="18"/>
              </a:rPr>
              <a:t></a:t>
            </a:r>
            <a:r>
              <a:rPr lang="en-US" sz="2600" dirty="0" smtClean="0">
                <a:solidFill>
                  <a:schemeClr val="bg2"/>
                </a:solidFill>
                <a:latin typeface="Symbol" pitchFamily="18"/>
              </a:rPr>
              <a:t>2/2 - </a:t>
            </a:r>
            <a:r>
              <a:rPr lang="en-US" sz="2600" dirty="0" smtClean="0">
                <a:solidFill>
                  <a:schemeClr val="bg2"/>
                </a:solidFill>
                <a:latin typeface="+mj-lt"/>
              </a:rPr>
              <a:t>C, abort.</a:t>
            </a:r>
          </a:p>
          <a:p>
            <a:r>
              <a:rPr lang="en-US" sz="2600" dirty="0" smtClean="0">
                <a:solidFill>
                  <a:schemeClr val="bg2"/>
                </a:solidFill>
                <a:latin typeface="+mj-lt"/>
              </a:rPr>
              <a:t>       (C = “noise tolerance”.)</a:t>
            </a:r>
          </a:p>
          <a:p>
            <a:pPr marL="457200" indent="-457200">
              <a:buFontTx/>
              <a:buAutoNum type="arabicPeriod"/>
            </a:pPr>
            <a:endParaRPr lang="en-US" sz="2600" dirty="0">
              <a:solidFill>
                <a:schemeClr val="bg2"/>
              </a:solidFill>
              <a:latin typeface="+mj-lt"/>
            </a:endParaRPr>
          </a:p>
          <a:p>
            <a:r>
              <a:rPr lang="en-US" sz="2600" dirty="0" smtClean="0">
                <a:solidFill>
                  <a:schemeClr val="bg2"/>
                </a:solidFill>
                <a:latin typeface="+mj-lt"/>
              </a:rPr>
              <a:t>3.   Otherwise, output the bits      </a:t>
            </a:r>
          </a:p>
          <a:p>
            <a:r>
              <a:rPr lang="en-US" sz="2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2600" dirty="0" smtClean="0">
                <a:solidFill>
                  <a:schemeClr val="bg2"/>
                </a:solidFill>
                <a:latin typeface="+mj-lt"/>
              </a:rPr>
              <a:t>      produced.</a:t>
            </a:r>
            <a:endParaRPr lang="en-US" sz="26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endParaRPr lang="en-US" sz="2600" dirty="0" smtClean="0">
              <a:solidFill>
                <a:schemeClr val="bg2"/>
              </a:solidFill>
            </a:endParaRPr>
          </a:p>
          <a:p>
            <a:r>
              <a:rPr lang="en-US" sz="2600" dirty="0" smtClean="0">
                <a:solidFill>
                  <a:srgbClr val="C00000"/>
                </a:solidFill>
              </a:rPr>
              <a:t>Is this quantum-secure?</a:t>
            </a:r>
            <a:endParaRPr lang="en-US" sz="2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91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799" y="210332"/>
            <a:ext cx="9144000" cy="1641490"/>
          </a:xfrm>
        </p:spPr>
        <p:txBody>
          <a:bodyPr>
            <a:noAutofit/>
          </a:bodyPr>
          <a:lstStyle/>
          <a:p>
            <a:r>
              <a:rPr lang="en-US" sz="7200" dirty="0" smtClean="0"/>
              <a:t/>
            </a:r>
            <a:br>
              <a:rPr lang="en-US" sz="7200" dirty="0" smtClean="0"/>
            </a:br>
            <a:endParaRPr lang="en-US" sz="6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93" y="1851822"/>
            <a:ext cx="9036423" cy="4651773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739886" y="354713"/>
            <a:ext cx="9144000" cy="164149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 smtClean="0"/>
              <a:t>Finding the pieces to the puzzle…</a:t>
            </a:r>
            <a:br>
              <a:rPr lang="en-US" sz="7200" dirty="0" smtClean="0"/>
            </a:br>
            <a:endParaRPr lang="en-US" sz="6400" dirty="0"/>
          </a:p>
        </p:txBody>
      </p:sp>
      <p:sp>
        <p:nvSpPr>
          <p:cNvPr id="5" name="TextBox 4"/>
          <p:cNvSpPr txBox="1"/>
          <p:nvPr/>
        </p:nvSpPr>
        <p:spPr>
          <a:xfrm>
            <a:off x="2102221" y="2893147"/>
            <a:ext cx="1974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Measure</a:t>
            </a:r>
          </a:p>
          <a:p>
            <a:r>
              <a:rPr lang="en-US" sz="2400" dirty="0">
                <a:solidFill>
                  <a:schemeClr val="bg1"/>
                </a:solidFill>
              </a:rPr>
              <a:t>o</a:t>
            </a:r>
            <a:r>
              <a:rPr lang="en-US" sz="2400" dirty="0" smtClean="0">
                <a:solidFill>
                  <a:schemeClr val="bg1"/>
                </a:solidFill>
              </a:rPr>
              <a:t>f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Randomness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832" y="4628058"/>
            <a:ext cx="20054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Bound on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Smooth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Min-entropy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8945" y="2875977"/>
            <a:ext cx="20054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Uncertainty</a:t>
            </a:r>
          </a:p>
          <a:p>
            <a:r>
              <a:rPr lang="en-US" sz="2400" dirty="0" smtClean="0"/>
              <a:t>Principle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37976" y="4499741"/>
            <a:ext cx="20054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Handling</a:t>
            </a:r>
          </a:p>
          <a:p>
            <a:r>
              <a:rPr lang="en-US" sz="2400" dirty="0" smtClean="0"/>
              <a:t>Device</a:t>
            </a:r>
          </a:p>
          <a:p>
            <a:r>
              <a:rPr lang="en-US" sz="2400" dirty="0" smtClean="0"/>
              <a:t>failures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35231" y="4628058"/>
            <a:ext cx="22945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Simulating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Trusted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35231" y="2499417"/>
            <a:ext cx="2294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Self-Testing</a:t>
            </a:r>
          </a:p>
        </p:txBody>
      </p:sp>
    </p:spTree>
    <p:extLst>
      <p:ext uri="{BB962C8B-B14F-4D97-AF65-F5344CB8AC3E}">
        <p14:creationId xmlns:p14="http://schemas.microsoft.com/office/powerpoint/2010/main" val="7963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365125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We are not always getting it ….</a:t>
            </a:r>
            <a:endParaRPr lang="en-US" dirty="0">
              <a:solidFill>
                <a:schemeClr val="bg2"/>
              </a:solidFill>
              <a:cs typeface="Aparajita" panose="020B0604020202020204" pitchFamily="34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413" y="1464106"/>
            <a:ext cx="5555848" cy="4669276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>
              <a:solidFill>
                <a:schemeClr val="bg2"/>
              </a:solidFill>
              <a:cs typeface="Aparajita" panose="020B06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/>
              </a:solidFill>
              <a:cs typeface="Aparajita" panose="020B0604020202020204" pitchFamily="34" charset="0"/>
            </a:endParaRPr>
          </a:p>
          <a:p>
            <a:pPr marL="0" indent="0">
              <a:buNone/>
            </a:pPr>
            <a:r>
              <a:rPr lang="en-US" sz="3200" dirty="0" err="1" smtClean="0">
                <a:solidFill>
                  <a:schemeClr val="bg2"/>
                </a:solidFill>
                <a:cs typeface="Aparajita" panose="020B0604020202020204" pitchFamily="34" charset="0"/>
              </a:rPr>
              <a:t>Heninger</a:t>
            </a:r>
            <a:r>
              <a:rPr lang="en-US" sz="3200" dirty="0" smtClean="0">
                <a:solidFill>
                  <a:schemeClr val="bg2"/>
                </a:solidFill>
                <a:cs typeface="Aparajita" panose="020B0604020202020204" pitchFamily="34" charset="0"/>
              </a:rPr>
              <a:t> et al. broke the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2"/>
                </a:solidFill>
                <a:cs typeface="Aparajita" panose="020B0604020202020204" pitchFamily="34" charset="0"/>
              </a:rPr>
              <a:t>k</a:t>
            </a:r>
            <a:r>
              <a:rPr lang="en-US" sz="3200" dirty="0" smtClean="0">
                <a:solidFill>
                  <a:schemeClr val="bg2"/>
                </a:solidFill>
                <a:cs typeface="Aparajita" panose="020B0604020202020204" pitchFamily="34" charset="0"/>
              </a:rPr>
              <a:t>eys of many SSH hosts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2"/>
                </a:solidFill>
                <a:cs typeface="Aparajita" panose="020B0604020202020204" pitchFamily="34" charset="0"/>
              </a:rPr>
              <a:t>b</a:t>
            </a:r>
            <a:r>
              <a:rPr lang="en-US" sz="3200" dirty="0" smtClean="0">
                <a:solidFill>
                  <a:schemeClr val="bg2"/>
                </a:solidFill>
                <a:cs typeface="Aparajita" panose="020B0604020202020204" pitchFamily="34" charset="0"/>
              </a:rPr>
              <a:t>y exploiting insufficient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chemeClr val="bg2"/>
                </a:solidFill>
                <a:cs typeface="Aparajita" panose="020B0604020202020204" pitchFamily="34" charset="0"/>
              </a:rPr>
              <a:t>randomness.</a:t>
            </a:r>
          </a:p>
          <a:p>
            <a:pPr marL="0" indent="0">
              <a:buNone/>
            </a:pPr>
            <a:endParaRPr lang="en-US" dirty="0">
              <a:solidFill>
                <a:schemeClr val="bg2"/>
              </a:solidFill>
              <a:cs typeface="Aparajita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6745">
            <a:off x="7119028" y="2528604"/>
            <a:ext cx="2721156" cy="3083976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83727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365125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Handling Device Failures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41714" y="5497398"/>
            <a:ext cx="6823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1</a:t>
            </a:r>
            <a:r>
              <a:rPr lang="en-US" dirty="0" smtClean="0">
                <a:solidFill>
                  <a:prstClr val="white"/>
                </a:solidFill>
              </a:rPr>
              <a:t>1011                      1010010001011101010001011101101010001111111010100010 ….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9323408" y="2737413"/>
            <a:ext cx="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/>
          <p:cNvSpPr txBox="1">
            <a:spLocks/>
          </p:cNvSpPr>
          <p:nvPr/>
        </p:nvSpPr>
        <p:spPr>
          <a:xfrm>
            <a:off x="979100" y="1821404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rgbClr val="455F51"/>
                </a:solidFill>
                <a:cs typeface="Aparajita" panose="020B0604020202020204" pitchFamily="34" charset="0"/>
              </a:rPr>
              <a:t>Randomness expansion protocols typically have an all-or-nothing “success” event.  This global condition can be hard to manage.  It is sometimes easier to work with a local (one-shot) condition.</a:t>
            </a:r>
            <a:endParaRPr lang="en-US" dirty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4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375064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Randomness Expansion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41714" y="5497398"/>
            <a:ext cx="6823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1</a:t>
            </a:r>
            <a:r>
              <a:rPr lang="en-US" dirty="0" smtClean="0">
                <a:solidFill>
                  <a:prstClr val="white"/>
                </a:solidFill>
              </a:rPr>
              <a:t>1011                      1010010001011101010001011101101010001111111010100010 ….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10034635" y="2753577"/>
            <a:ext cx="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666" y="3521985"/>
            <a:ext cx="1553566" cy="181874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alphaModFix/>
            <a:grayscl/>
          </a:blip>
          <a:srcRect/>
          <a:stretch>
            <a:fillRect/>
          </a:stretch>
        </p:blipFill>
        <p:spPr>
          <a:xfrm>
            <a:off x="9478032" y="3913076"/>
            <a:ext cx="1836927" cy="1793567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ectangle 29"/>
          <p:cNvSpPr/>
          <p:nvPr/>
        </p:nvSpPr>
        <p:spPr>
          <a:xfrm rot="888175">
            <a:off x="3915145" y="4036244"/>
            <a:ext cx="320918" cy="364383"/>
          </a:xfrm>
          <a:prstGeom prst="rect">
            <a:avLst/>
          </a:prstGeom>
          <a:scene3d>
            <a:camera prst="orthographicFront">
              <a:rot lat="4620000" lon="9000000" rev="9900000"/>
            </a:camera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 rot="888175">
            <a:off x="5529290" y="4051163"/>
            <a:ext cx="343441" cy="358431"/>
          </a:xfrm>
          <a:prstGeom prst="rect">
            <a:avLst/>
          </a:prstGeom>
          <a:scene3d>
            <a:camera prst="orthographicFront">
              <a:rot lat="4620000" lon="9000000" rev="9900000"/>
            </a:camera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979100" y="1821404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[Several authors]: </a:t>
            </a:r>
            <a:r>
              <a:rPr lang="en-US" dirty="0" smtClean="0">
                <a:solidFill>
                  <a:srgbClr val="455F51"/>
                </a:solidFill>
                <a:cs typeface="Aparajita" panose="020B0604020202020204" pitchFamily="34" charset="0"/>
              </a:rPr>
              <a:t>Security proof against an </a:t>
            </a:r>
            <a:r>
              <a:rPr lang="en-US" dirty="0" err="1" smtClean="0">
                <a:solidFill>
                  <a:srgbClr val="455F51"/>
                </a:solidFill>
                <a:cs typeface="Aparajita" panose="020B0604020202020204" pitchFamily="34" charset="0"/>
              </a:rPr>
              <a:t>unentangled</a:t>
            </a:r>
            <a:r>
              <a:rPr lang="en-US" dirty="0" smtClean="0">
                <a:solidFill>
                  <a:srgbClr val="455F51"/>
                </a:solidFill>
                <a:cs typeface="Aparajita" panose="020B0604020202020204" pitchFamily="34" charset="0"/>
              </a:rPr>
              <a:t> adversary.</a:t>
            </a:r>
            <a:endParaRPr lang="en-US" b="1" dirty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/>
              <p14:cNvContentPartPr/>
              <p14:nvPr/>
            </p14:nvContentPartPr>
            <p14:xfrm>
              <a:off x="6985308" y="2729334"/>
              <a:ext cx="360720" cy="312042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67308" y="2721776"/>
                <a:ext cx="386280" cy="348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/>
              <p14:cNvContentPartPr/>
              <p14:nvPr/>
            </p14:nvContentPartPr>
            <p14:xfrm>
              <a:off x="6926086" y="3359705"/>
              <a:ext cx="314076" cy="276656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05916" y="3343855"/>
                <a:ext cx="341810" cy="300071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/>
          <p:cNvSpPr txBox="1"/>
          <p:nvPr/>
        </p:nvSpPr>
        <p:spPr>
          <a:xfrm>
            <a:off x="7459897" y="2669912"/>
            <a:ext cx="35383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prstClr val="black"/>
                </a:solidFill>
              </a:rPr>
              <a:t>Small resources, high rate</a:t>
            </a:r>
            <a:endParaRPr lang="en-US" sz="2200" dirty="0">
              <a:solidFill>
                <a:prstClr val="black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453614" y="3291494"/>
            <a:ext cx="20971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prstClr val="black"/>
                </a:solidFill>
              </a:rPr>
              <a:t>Not fully secure</a:t>
            </a:r>
            <a:endParaRPr lang="en-US" sz="2200" dirty="0">
              <a:solidFill>
                <a:prstClr val="black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075605" y="3468795"/>
            <a:ext cx="20382" cy="509489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690820" y="3447455"/>
            <a:ext cx="20382" cy="509489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055223" y="4248612"/>
            <a:ext cx="20382" cy="509489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711202" y="4264777"/>
            <a:ext cx="20382" cy="509489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 flipV="1">
            <a:off x="4458589" y="4472483"/>
            <a:ext cx="4308216" cy="807362"/>
          </a:xfrm>
          <a:prstGeom prst="line">
            <a:avLst/>
          </a:prstGeom>
          <a:ln w="76200">
            <a:solidFill>
              <a:srgbClr val="FFC8C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4302481" y="4134955"/>
            <a:ext cx="190570" cy="312875"/>
          </a:xfrm>
          <a:prstGeom prst="line">
            <a:avLst/>
          </a:prstGeom>
          <a:ln w="76200">
            <a:solidFill>
              <a:srgbClr val="FFC8C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618892" y="4129917"/>
            <a:ext cx="133941" cy="301439"/>
          </a:xfrm>
          <a:prstGeom prst="line">
            <a:avLst/>
          </a:prstGeom>
          <a:ln w="76200">
            <a:solidFill>
              <a:srgbClr val="FFC8C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/>
              <p14:cNvContentPartPr/>
              <p14:nvPr/>
            </p14:nvContentPartPr>
            <p14:xfrm>
              <a:off x="7303250" y="4557392"/>
              <a:ext cx="588240" cy="72252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88130" y="4533272"/>
                <a:ext cx="619200" cy="77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/>
              <p14:cNvContentPartPr/>
              <p14:nvPr/>
            </p14:nvContentPartPr>
            <p14:xfrm>
              <a:off x="7355810" y="4611032"/>
              <a:ext cx="511920" cy="5378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34930" y="4587992"/>
                <a:ext cx="542880" cy="58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/>
              <p14:cNvContentPartPr/>
              <p14:nvPr/>
            </p14:nvContentPartPr>
            <p14:xfrm>
              <a:off x="10310361" y="4737752"/>
              <a:ext cx="1169280" cy="82188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281921" y="4709312"/>
                <a:ext cx="1226160" cy="87876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Rectangle 33"/>
          <p:cNvSpPr/>
          <p:nvPr/>
        </p:nvSpPr>
        <p:spPr>
          <a:xfrm>
            <a:off x="407504" y="375064"/>
            <a:ext cx="11231218" cy="6085371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t" hangingPunct="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 rot="888175">
            <a:off x="7737396" y="4602545"/>
            <a:ext cx="343441" cy="358431"/>
          </a:xfrm>
          <a:prstGeom prst="rect">
            <a:avLst/>
          </a:prstGeom>
          <a:scene3d>
            <a:camera prst="orthographicFront">
              <a:rot lat="4620000" lon="9000000" rev="9900000"/>
            </a:camera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7015320" y="4174048"/>
            <a:ext cx="1" cy="371782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902801" y="4176616"/>
            <a:ext cx="16507" cy="331710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6994937" y="4825842"/>
            <a:ext cx="20383" cy="298991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7919308" y="4816159"/>
            <a:ext cx="25186" cy="308674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858439" y="1736978"/>
            <a:ext cx="62961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754251" y="1739393"/>
            <a:ext cx="62961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4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868910" y="5115024"/>
            <a:ext cx="6296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4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766844" y="5125339"/>
            <a:ext cx="6296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4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4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545223" y="2242819"/>
            <a:ext cx="1990202" cy="187166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545223" y="3487880"/>
            <a:ext cx="1990202" cy="209512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50" name="Straight Arrow Connector 49"/>
          <p:cNvCxnSpPr>
            <a:endCxn id="48" idx="3"/>
          </p:cNvCxnSpPr>
          <p:nvPr/>
        </p:nvCxnSpPr>
        <p:spPr>
          <a:xfrm flipH="1" flipV="1">
            <a:off x="8535425" y="2336402"/>
            <a:ext cx="778536" cy="784148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9320487" y="2994199"/>
            <a:ext cx="2157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Game rounds occur</a:t>
            </a:r>
          </a:p>
          <a:p>
            <a:r>
              <a:rPr lang="en-US" dirty="0">
                <a:solidFill>
                  <a:prstClr val="black"/>
                </a:solidFill>
              </a:rPr>
              <a:t>w</a:t>
            </a:r>
            <a:r>
              <a:rPr lang="en-US" dirty="0" smtClean="0">
                <a:solidFill>
                  <a:prstClr val="black"/>
                </a:solidFill>
              </a:rPr>
              <a:t>ith probability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q.   (Small.) </a:t>
            </a:r>
          </a:p>
        </p:txBody>
      </p:sp>
      <p:sp>
        <p:nvSpPr>
          <p:cNvPr id="52" name="Rectangle 51"/>
          <p:cNvSpPr/>
          <p:nvPr/>
        </p:nvSpPr>
        <p:spPr>
          <a:xfrm rot="888175">
            <a:off x="6834478" y="4593851"/>
            <a:ext cx="320918" cy="364383"/>
          </a:xfrm>
          <a:prstGeom prst="rect">
            <a:avLst/>
          </a:prstGeom>
          <a:scene3d>
            <a:camera prst="orthographicFront">
              <a:rot lat="4620000" lon="9000000" rev="9900000"/>
            </a:camera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H="1">
            <a:off x="8597316" y="3124194"/>
            <a:ext cx="679098" cy="458503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790142" y="522429"/>
            <a:ext cx="104227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200" dirty="0" smtClean="0">
                <a:solidFill>
                  <a:srgbClr val="455F51"/>
                </a:solidFill>
                <a:cs typeface="Aparajita" panose="020B0604020202020204" pitchFamily="34" charset="0"/>
              </a:rPr>
              <a:t>Protocol R</a:t>
            </a:r>
            <a:endParaRPr lang="en-US" sz="4200" dirty="0"/>
          </a:p>
        </p:txBody>
      </p:sp>
      <p:sp>
        <p:nvSpPr>
          <p:cNvPr id="7" name="TextBox 6"/>
          <p:cNvSpPr txBox="1"/>
          <p:nvPr/>
        </p:nvSpPr>
        <p:spPr>
          <a:xfrm>
            <a:off x="790142" y="1570616"/>
            <a:ext cx="553855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600" dirty="0" smtClean="0">
                <a:solidFill>
                  <a:srgbClr val="455F51"/>
                </a:solidFill>
                <a:cs typeface="Aparajita" panose="020B0604020202020204" pitchFamily="34" charset="0"/>
              </a:rPr>
              <a:t>Run the device N times. During “game rounds,” play the CHSH game.  Otherwise, just input (0,0).</a:t>
            </a:r>
          </a:p>
          <a:p>
            <a:pPr marL="457200" indent="-457200">
              <a:buAutoNum type="arabicPeriod"/>
            </a:pPr>
            <a:endParaRPr lang="en-US" sz="2600" dirty="0">
              <a:solidFill>
                <a:srgbClr val="455F51"/>
              </a:solidFill>
              <a:cs typeface="Aparajita" panose="020B0604020202020204" pitchFamily="34" charset="0"/>
            </a:endParaRPr>
          </a:p>
          <a:p>
            <a:pPr marL="457200" indent="-457200">
              <a:buFontTx/>
              <a:buAutoNum type="arabicPeriod"/>
            </a:pPr>
            <a:r>
              <a:rPr lang="en-US" sz="2600" dirty="0" smtClean="0">
                <a:solidFill>
                  <a:srgbClr val="455F51"/>
                </a:solidFill>
                <a:cs typeface="Aparajita" panose="020B0604020202020204" pitchFamily="34" charset="0"/>
              </a:rPr>
              <a:t>If the ave</a:t>
            </a:r>
            <a:r>
              <a:rPr lang="en-US" sz="2600" dirty="0" smtClean="0">
                <a:solidFill>
                  <a:schemeClr val="bg2"/>
                </a:solidFill>
                <a:cs typeface="Aparajita" panose="020B0604020202020204" pitchFamily="34" charset="0"/>
              </a:rPr>
              <a:t>rage score during game rounds was &lt;  </a:t>
            </a:r>
            <a:r>
              <a:rPr lang="en-US" sz="2600" dirty="0">
                <a:solidFill>
                  <a:schemeClr val="bg2"/>
                </a:solidFill>
                <a:latin typeface="Symbol" pitchFamily="18"/>
              </a:rPr>
              <a:t></a:t>
            </a:r>
            <a:r>
              <a:rPr lang="en-US" sz="2600" dirty="0" smtClean="0">
                <a:solidFill>
                  <a:schemeClr val="bg2"/>
                </a:solidFill>
                <a:latin typeface="Symbol" pitchFamily="18"/>
              </a:rPr>
              <a:t>2/2 - </a:t>
            </a:r>
            <a:r>
              <a:rPr lang="en-US" sz="2600" dirty="0" smtClean="0">
                <a:solidFill>
                  <a:schemeClr val="bg2"/>
                </a:solidFill>
                <a:latin typeface="+mj-lt"/>
              </a:rPr>
              <a:t>C, abort.</a:t>
            </a:r>
          </a:p>
          <a:p>
            <a:r>
              <a:rPr lang="en-US" sz="2600" dirty="0" smtClean="0">
                <a:solidFill>
                  <a:schemeClr val="bg2"/>
                </a:solidFill>
                <a:latin typeface="+mj-lt"/>
              </a:rPr>
              <a:t>       (C = “noise tolerance”.)</a:t>
            </a:r>
          </a:p>
          <a:p>
            <a:pPr marL="457200" indent="-457200">
              <a:buFontTx/>
              <a:buAutoNum type="arabicPeriod"/>
            </a:pPr>
            <a:endParaRPr lang="en-US" sz="2600" dirty="0">
              <a:solidFill>
                <a:schemeClr val="bg2"/>
              </a:solidFill>
              <a:latin typeface="+mj-lt"/>
            </a:endParaRPr>
          </a:p>
          <a:p>
            <a:r>
              <a:rPr lang="en-US" sz="2600" dirty="0" smtClean="0">
                <a:solidFill>
                  <a:schemeClr val="bg2"/>
                </a:solidFill>
                <a:latin typeface="+mj-lt"/>
              </a:rPr>
              <a:t>3.   Otherwise, output the bits      </a:t>
            </a:r>
          </a:p>
          <a:p>
            <a:r>
              <a:rPr lang="en-US" sz="26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2600" dirty="0" smtClean="0">
                <a:solidFill>
                  <a:schemeClr val="bg2"/>
                </a:solidFill>
                <a:latin typeface="+mj-lt"/>
              </a:rPr>
              <a:t>      produced.</a:t>
            </a:r>
            <a:endParaRPr lang="en-US" sz="2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68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375064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Randomness Expansion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41714" y="5497398"/>
            <a:ext cx="6823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1</a:t>
            </a:r>
            <a:r>
              <a:rPr lang="en-US" dirty="0" smtClean="0">
                <a:solidFill>
                  <a:prstClr val="white"/>
                </a:solidFill>
              </a:rPr>
              <a:t>1011                      1010010001011101010001011101101010001111111010100010 ….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10034635" y="2753577"/>
            <a:ext cx="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666" y="3521985"/>
            <a:ext cx="1553566" cy="181874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alphaModFix/>
            <a:grayscl/>
          </a:blip>
          <a:srcRect/>
          <a:stretch>
            <a:fillRect/>
          </a:stretch>
        </p:blipFill>
        <p:spPr>
          <a:xfrm>
            <a:off x="9478032" y="3913076"/>
            <a:ext cx="1836927" cy="1793567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ectangle 29"/>
          <p:cNvSpPr/>
          <p:nvPr/>
        </p:nvSpPr>
        <p:spPr>
          <a:xfrm rot="888175">
            <a:off x="3915145" y="4036244"/>
            <a:ext cx="320918" cy="364383"/>
          </a:xfrm>
          <a:prstGeom prst="rect">
            <a:avLst/>
          </a:prstGeom>
          <a:scene3d>
            <a:camera prst="orthographicFront">
              <a:rot lat="4620000" lon="9000000" rev="9900000"/>
            </a:camera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 rot="888175">
            <a:off x="5529290" y="4051163"/>
            <a:ext cx="343441" cy="358431"/>
          </a:xfrm>
          <a:prstGeom prst="rect">
            <a:avLst/>
          </a:prstGeom>
          <a:scene3d>
            <a:camera prst="orthographicFront">
              <a:rot lat="4620000" lon="9000000" rev="9900000"/>
            </a:camera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979100" y="1821404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[Several authors]: </a:t>
            </a:r>
            <a:r>
              <a:rPr lang="en-US" dirty="0" smtClean="0">
                <a:solidFill>
                  <a:srgbClr val="455F51"/>
                </a:solidFill>
                <a:cs typeface="Aparajita" panose="020B0604020202020204" pitchFamily="34" charset="0"/>
              </a:rPr>
              <a:t>Security proof against an </a:t>
            </a:r>
            <a:r>
              <a:rPr lang="en-US" dirty="0" err="1" smtClean="0">
                <a:solidFill>
                  <a:srgbClr val="455F51"/>
                </a:solidFill>
                <a:cs typeface="Aparajita" panose="020B0604020202020204" pitchFamily="34" charset="0"/>
              </a:rPr>
              <a:t>unentangled</a:t>
            </a:r>
            <a:r>
              <a:rPr lang="en-US" dirty="0" smtClean="0">
                <a:solidFill>
                  <a:srgbClr val="455F51"/>
                </a:solidFill>
                <a:cs typeface="Aparajita" panose="020B0604020202020204" pitchFamily="34" charset="0"/>
              </a:rPr>
              <a:t> adversary.</a:t>
            </a:r>
            <a:endParaRPr lang="en-US" b="1" dirty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/>
              <p14:cNvContentPartPr/>
              <p14:nvPr/>
            </p14:nvContentPartPr>
            <p14:xfrm>
              <a:off x="6985308" y="2729334"/>
              <a:ext cx="360720" cy="312042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67308" y="2721776"/>
                <a:ext cx="386280" cy="348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/>
              <p14:cNvContentPartPr/>
              <p14:nvPr/>
            </p14:nvContentPartPr>
            <p14:xfrm>
              <a:off x="6926086" y="3359705"/>
              <a:ext cx="314076" cy="276656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05916" y="3343855"/>
                <a:ext cx="341810" cy="300071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/>
          <p:cNvSpPr txBox="1"/>
          <p:nvPr/>
        </p:nvSpPr>
        <p:spPr>
          <a:xfrm>
            <a:off x="7459897" y="2669912"/>
            <a:ext cx="35383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prstClr val="black"/>
                </a:solidFill>
              </a:rPr>
              <a:t>Small resources, high rate</a:t>
            </a:r>
            <a:endParaRPr lang="en-US" sz="2200" dirty="0">
              <a:solidFill>
                <a:prstClr val="black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453614" y="3291494"/>
            <a:ext cx="20971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prstClr val="black"/>
                </a:solidFill>
              </a:rPr>
              <a:t>Not fully secure</a:t>
            </a:r>
            <a:endParaRPr lang="en-US" sz="2200" dirty="0">
              <a:solidFill>
                <a:prstClr val="black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075605" y="3468795"/>
            <a:ext cx="20382" cy="509489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690820" y="3447455"/>
            <a:ext cx="20382" cy="509489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055223" y="4248612"/>
            <a:ext cx="20382" cy="509489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711202" y="4264777"/>
            <a:ext cx="20382" cy="509489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 flipV="1">
            <a:off x="4458589" y="4472483"/>
            <a:ext cx="4308216" cy="807362"/>
          </a:xfrm>
          <a:prstGeom prst="line">
            <a:avLst/>
          </a:prstGeom>
          <a:ln w="76200">
            <a:solidFill>
              <a:srgbClr val="FFC8C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4302481" y="4134955"/>
            <a:ext cx="190570" cy="312875"/>
          </a:xfrm>
          <a:prstGeom prst="line">
            <a:avLst/>
          </a:prstGeom>
          <a:ln w="76200">
            <a:solidFill>
              <a:srgbClr val="FFC8C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618892" y="4129917"/>
            <a:ext cx="133941" cy="301439"/>
          </a:xfrm>
          <a:prstGeom prst="line">
            <a:avLst/>
          </a:prstGeom>
          <a:ln w="76200">
            <a:solidFill>
              <a:srgbClr val="FFC8C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/>
              <p14:cNvContentPartPr/>
              <p14:nvPr/>
            </p14:nvContentPartPr>
            <p14:xfrm>
              <a:off x="7303250" y="4557392"/>
              <a:ext cx="588240" cy="72252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88130" y="4533272"/>
                <a:ext cx="619200" cy="77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/>
              <p14:cNvContentPartPr/>
              <p14:nvPr/>
            </p14:nvContentPartPr>
            <p14:xfrm>
              <a:off x="7355810" y="4611032"/>
              <a:ext cx="511920" cy="5378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34930" y="4587992"/>
                <a:ext cx="542880" cy="58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/>
              <p14:cNvContentPartPr/>
              <p14:nvPr/>
            </p14:nvContentPartPr>
            <p14:xfrm>
              <a:off x="10310361" y="4737752"/>
              <a:ext cx="1169280" cy="82188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281921" y="4709312"/>
                <a:ext cx="1226160" cy="87876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Rectangle 33"/>
          <p:cNvSpPr/>
          <p:nvPr/>
        </p:nvSpPr>
        <p:spPr>
          <a:xfrm>
            <a:off x="407504" y="375064"/>
            <a:ext cx="11231218" cy="6085371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t" hangingPunct="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 rot="888175">
            <a:off x="7737396" y="4602545"/>
            <a:ext cx="343441" cy="358431"/>
          </a:xfrm>
          <a:prstGeom prst="rect">
            <a:avLst/>
          </a:prstGeom>
          <a:scene3d>
            <a:camera prst="orthographicFront">
              <a:rot lat="4620000" lon="9000000" rev="9900000"/>
            </a:camera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7015320" y="4174048"/>
            <a:ext cx="1" cy="371782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902801" y="4176616"/>
            <a:ext cx="16507" cy="331710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6994937" y="4825842"/>
            <a:ext cx="20383" cy="298991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7919308" y="4816159"/>
            <a:ext cx="25186" cy="308674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858439" y="1736978"/>
            <a:ext cx="62961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754251" y="1739393"/>
            <a:ext cx="62961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4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868910" y="5115024"/>
            <a:ext cx="6296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4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766844" y="5125339"/>
            <a:ext cx="6296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4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4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545223" y="2242819"/>
            <a:ext cx="1990202" cy="187166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545223" y="3487880"/>
            <a:ext cx="1990202" cy="209512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50" name="Straight Arrow Connector 49"/>
          <p:cNvCxnSpPr>
            <a:endCxn id="48" idx="3"/>
          </p:cNvCxnSpPr>
          <p:nvPr/>
        </p:nvCxnSpPr>
        <p:spPr>
          <a:xfrm flipH="1" flipV="1">
            <a:off x="8535425" y="2336402"/>
            <a:ext cx="778536" cy="784148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9320487" y="2994199"/>
            <a:ext cx="2157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Game rounds occur</a:t>
            </a:r>
          </a:p>
          <a:p>
            <a:r>
              <a:rPr lang="en-US" dirty="0">
                <a:solidFill>
                  <a:prstClr val="black"/>
                </a:solidFill>
              </a:rPr>
              <a:t>w</a:t>
            </a:r>
            <a:r>
              <a:rPr lang="en-US" dirty="0" smtClean="0">
                <a:solidFill>
                  <a:prstClr val="black"/>
                </a:solidFill>
              </a:rPr>
              <a:t>ith probability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q.   (Small.) </a:t>
            </a:r>
          </a:p>
        </p:txBody>
      </p:sp>
      <p:sp>
        <p:nvSpPr>
          <p:cNvPr id="52" name="Rectangle 51"/>
          <p:cNvSpPr/>
          <p:nvPr/>
        </p:nvSpPr>
        <p:spPr>
          <a:xfrm rot="888175">
            <a:off x="6834478" y="4593851"/>
            <a:ext cx="320918" cy="364383"/>
          </a:xfrm>
          <a:prstGeom prst="rect">
            <a:avLst/>
          </a:prstGeom>
          <a:scene3d>
            <a:camera prst="orthographicFront">
              <a:rot lat="4620000" lon="9000000" rev="9900000"/>
            </a:camera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H="1">
            <a:off x="8597316" y="3124194"/>
            <a:ext cx="679098" cy="458503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790142" y="522429"/>
            <a:ext cx="104227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200" dirty="0" smtClean="0">
                <a:solidFill>
                  <a:srgbClr val="455F51"/>
                </a:solidFill>
                <a:cs typeface="Aparajita" panose="020B0604020202020204" pitchFamily="34" charset="0"/>
              </a:rPr>
              <a:t>Modified Protocol R</a:t>
            </a:r>
            <a:endParaRPr lang="en-US" sz="42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0142" y="1570616"/>
            <a:ext cx="5538555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sz="2600" dirty="0" smtClean="0">
                <a:solidFill>
                  <a:srgbClr val="455F51"/>
                </a:solidFill>
                <a:cs typeface="Aparajita" panose="020B0604020202020204" pitchFamily="34" charset="0"/>
              </a:rPr>
              <a:t>Run the device N times. During “game rounds,” play the CHSH game.  Otherwise, just input (0,0).</a:t>
            </a:r>
          </a:p>
          <a:p>
            <a:pPr marL="457200" indent="-457200">
              <a:buFontTx/>
              <a:buAutoNum type="arabicPeriod"/>
            </a:pPr>
            <a:endParaRPr lang="en-US" sz="2600" dirty="0">
              <a:solidFill>
                <a:srgbClr val="455F51"/>
              </a:solidFill>
              <a:cs typeface="Aparajita" panose="020B0604020202020204" pitchFamily="34" charset="0"/>
            </a:endParaRPr>
          </a:p>
          <a:p>
            <a:pPr marL="457200" indent="-457200">
              <a:buFontTx/>
              <a:buAutoNum type="arabicPeriod"/>
            </a:pPr>
            <a:r>
              <a:rPr lang="en-US" sz="2600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Whenever the device fails, Bob flips X coins and adds the result to his output.</a:t>
            </a:r>
            <a:endParaRPr lang="en-US" sz="2600" b="1" dirty="0" smtClean="0">
              <a:solidFill>
                <a:srgbClr val="455F51"/>
              </a:solidFill>
            </a:endParaRPr>
          </a:p>
          <a:p>
            <a:pPr marL="457200" indent="-457200">
              <a:buFontTx/>
              <a:buAutoNum type="arabicPeriod"/>
            </a:pPr>
            <a:endParaRPr lang="en-US" sz="2600" dirty="0">
              <a:solidFill>
                <a:srgbClr val="455F51"/>
              </a:solidFill>
            </a:endParaRPr>
          </a:p>
          <a:p>
            <a:r>
              <a:rPr lang="en-US" sz="2600" dirty="0" smtClean="0">
                <a:solidFill>
                  <a:srgbClr val="455F51"/>
                </a:solidFill>
              </a:rPr>
              <a:t>3.   Otherwise, output the bits      </a:t>
            </a:r>
          </a:p>
          <a:p>
            <a:r>
              <a:rPr lang="en-US" sz="2600" dirty="0">
                <a:solidFill>
                  <a:srgbClr val="455F51"/>
                </a:solidFill>
              </a:rPr>
              <a:t> </a:t>
            </a:r>
            <a:r>
              <a:rPr lang="en-US" sz="2600" dirty="0" smtClean="0">
                <a:solidFill>
                  <a:srgbClr val="455F51"/>
                </a:solidFill>
              </a:rPr>
              <a:t>      produced.</a:t>
            </a:r>
            <a:endParaRPr lang="en-US" sz="2600" dirty="0">
              <a:solidFill>
                <a:srgbClr val="455F51"/>
              </a:solidFill>
            </a:endParaRPr>
          </a:p>
          <a:p>
            <a:pPr marL="457200" indent="-457200">
              <a:buFontTx/>
              <a:buAutoNum type="arabicPeriod"/>
            </a:pPr>
            <a:endParaRPr lang="en-US" sz="2600" dirty="0" smtClean="0">
              <a:solidFill>
                <a:srgbClr val="455F5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489353" y="627185"/>
            <a:ext cx="4999908" cy="3596805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>
                <a:lumMod val="85000"/>
              </a:schemeClr>
            </a:solidFill>
          </a:ln>
          <a:effectLst>
            <a:outerShdw blurRad="50800" dist="266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t" hangingPunct="0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 flipH="1">
            <a:off x="5818644" y="3439853"/>
            <a:ext cx="635894" cy="7602"/>
          </a:xfrm>
          <a:prstGeom prst="line">
            <a:avLst/>
          </a:prstGeom>
          <a:ln w="76200">
            <a:solidFill>
              <a:schemeClr val="tx1">
                <a:lumMod val="65000"/>
              </a:schemeClr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630316" y="879848"/>
            <a:ext cx="47667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rgbClr val="0070C0"/>
                </a:solidFill>
                <a:cs typeface="Aparajita" panose="020B0604020202020204" pitchFamily="34" charset="0"/>
              </a:rPr>
              <a:t>     </a:t>
            </a:r>
            <a:r>
              <a:rPr lang="en-US" sz="3000" b="1" dirty="0" smtClean="0">
                <a:solidFill>
                  <a:srgbClr val="0070C0"/>
                </a:solidFill>
                <a:cs typeface="Aparajita" panose="020B0604020202020204" pitchFamily="34" charset="0"/>
              </a:rPr>
              <a:t>The IDS-LE Rule</a:t>
            </a:r>
            <a:endParaRPr lang="en-US" sz="3000" dirty="0" smtClean="0">
              <a:solidFill>
                <a:srgbClr val="0070C0"/>
              </a:solidFill>
              <a:cs typeface="Aparajita" panose="020B0604020202020204" pitchFamily="34" charset="0"/>
            </a:endParaRPr>
          </a:p>
          <a:p>
            <a:endParaRPr lang="en-US" sz="3000" dirty="0">
              <a:solidFill>
                <a:srgbClr val="0070C0"/>
              </a:solidFill>
              <a:cs typeface="Aparajita" panose="020B0604020202020204" pitchFamily="34" charset="0"/>
            </a:endParaRPr>
          </a:p>
          <a:p>
            <a:r>
              <a:rPr lang="en-US" sz="3000" dirty="0" smtClean="0">
                <a:solidFill>
                  <a:srgbClr val="0070C0"/>
                </a:solidFill>
                <a:cs typeface="Aparajita" panose="020B0604020202020204" pitchFamily="34" charset="0"/>
              </a:rPr>
              <a:t>“If at first you Don’t Succeed,</a:t>
            </a:r>
          </a:p>
          <a:p>
            <a:r>
              <a:rPr lang="en-US" sz="3000" dirty="0" smtClean="0">
                <a:solidFill>
                  <a:srgbClr val="0070C0"/>
                </a:solidFill>
                <a:cs typeface="Aparajita" panose="020B0604020202020204" pitchFamily="34" charset="0"/>
              </a:rPr>
              <a:t>Lower your Expectations.”</a:t>
            </a:r>
            <a:endParaRPr lang="en-US" sz="3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97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375064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Randomness Expansion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41714" y="5497398"/>
            <a:ext cx="6823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1</a:t>
            </a:r>
            <a:r>
              <a:rPr lang="en-US" dirty="0" smtClean="0">
                <a:solidFill>
                  <a:prstClr val="white"/>
                </a:solidFill>
              </a:rPr>
              <a:t>1011                      1010010001011101010001011101101010001111111010100010 ….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10034635" y="2753577"/>
            <a:ext cx="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666" y="3521985"/>
            <a:ext cx="1553566" cy="181874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alphaModFix/>
            <a:grayscl/>
          </a:blip>
          <a:srcRect/>
          <a:stretch>
            <a:fillRect/>
          </a:stretch>
        </p:blipFill>
        <p:spPr>
          <a:xfrm>
            <a:off x="9478032" y="3913076"/>
            <a:ext cx="1836927" cy="1793567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ectangle 29"/>
          <p:cNvSpPr/>
          <p:nvPr/>
        </p:nvSpPr>
        <p:spPr>
          <a:xfrm rot="888175">
            <a:off x="3915145" y="4036244"/>
            <a:ext cx="320918" cy="364383"/>
          </a:xfrm>
          <a:prstGeom prst="rect">
            <a:avLst/>
          </a:prstGeom>
          <a:scene3d>
            <a:camera prst="orthographicFront">
              <a:rot lat="4620000" lon="9000000" rev="9900000"/>
            </a:camera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 rot="888175">
            <a:off x="5529290" y="4051163"/>
            <a:ext cx="343441" cy="358431"/>
          </a:xfrm>
          <a:prstGeom prst="rect">
            <a:avLst/>
          </a:prstGeom>
          <a:scene3d>
            <a:camera prst="orthographicFront">
              <a:rot lat="4620000" lon="9000000" rev="9900000"/>
            </a:camera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979100" y="1821404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[Several authors]: </a:t>
            </a:r>
            <a:r>
              <a:rPr lang="en-US" dirty="0" smtClean="0">
                <a:solidFill>
                  <a:srgbClr val="455F51"/>
                </a:solidFill>
                <a:cs typeface="Aparajita" panose="020B0604020202020204" pitchFamily="34" charset="0"/>
              </a:rPr>
              <a:t>Security proof against an </a:t>
            </a:r>
            <a:r>
              <a:rPr lang="en-US" dirty="0" err="1" smtClean="0">
                <a:solidFill>
                  <a:srgbClr val="455F51"/>
                </a:solidFill>
                <a:cs typeface="Aparajita" panose="020B0604020202020204" pitchFamily="34" charset="0"/>
              </a:rPr>
              <a:t>unentangled</a:t>
            </a:r>
            <a:r>
              <a:rPr lang="en-US" dirty="0" smtClean="0">
                <a:solidFill>
                  <a:srgbClr val="455F51"/>
                </a:solidFill>
                <a:cs typeface="Aparajita" panose="020B0604020202020204" pitchFamily="34" charset="0"/>
              </a:rPr>
              <a:t> adversary.</a:t>
            </a:r>
            <a:endParaRPr lang="en-US" b="1" dirty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/>
              <p14:cNvContentPartPr/>
              <p14:nvPr/>
            </p14:nvContentPartPr>
            <p14:xfrm>
              <a:off x="6985308" y="2729334"/>
              <a:ext cx="360720" cy="312042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67308" y="2721776"/>
                <a:ext cx="386280" cy="348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/>
              <p14:cNvContentPartPr/>
              <p14:nvPr/>
            </p14:nvContentPartPr>
            <p14:xfrm>
              <a:off x="6926086" y="3359705"/>
              <a:ext cx="314076" cy="276656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05916" y="3343855"/>
                <a:ext cx="341810" cy="300071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/>
          <p:cNvSpPr txBox="1"/>
          <p:nvPr/>
        </p:nvSpPr>
        <p:spPr>
          <a:xfrm>
            <a:off x="7459897" y="2669912"/>
            <a:ext cx="35383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prstClr val="black"/>
                </a:solidFill>
              </a:rPr>
              <a:t>Small resources, high rate</a:t>
            </a:r>
            <a:endParaRPr lang="en-US" sz="2200" dirty="0">
              <a:solidFill>
                <a:prstClr val="black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453614" y="3291494"/>
            <a:ext cx="20971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prstClr val="black"/>
                </a:solidFill>
              </a:rPr>
              <a:t>Not fully secure</a:t>
            </a:r>
            <a:endParaRPr lang="en-US" sz="2200" dirty="0">
              <a:solidFill>
                <a:prstClr val="black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075605" y="3468795"/>
            <a:ext cx="20382" cy="509489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690820" y="3447455"/>
            <a:ext cx="20382" cy="509489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055223" y="4248612"/>
            <a:ext cx="20382" cy="509489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711202" y="4264777"/>
            <a:ext cx="20382" cy="509489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 flipV="1">
            <a:off x="4458589" y="4472483"/>
            <a:ext cx="4308216" cy="807362"/>
          </a:xfrm>
          <a:prstGeom prst="line">
            <a:avLst/>
          </a:prstGeom>
          <a:ln w="76200">
            <a:solidFill>
              <a:srgbClr val="FFC8C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4302481" y="4134955"/>
            <a:ext cx="190570" cy="312875"/>
          </a:xfrm>
          <a:prstGeom prst="line">
            <a:avLst/>
          </a:prstGeom>
          <a:ln w="76200">
            <a:solidFill>
              <a:srgbClr val="FFC8C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618892" y="4129917"/>
            <a:ext cx="133941" cy="301439"/>
          </a:xfrm>
          <a:prstGeom prst="line">
            <a:avLst/>
          </a:prstGeom>
          <a:ln w="76200">
            <a:solidFill>
              <a:srgbClr val="FFC8C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/>
              <p14:cNvContentPartPr/>
              <p14:nvPr/>
            </p14:nvContentPartPr>
            <p14:xfrm>
              <a:off x="7303250" y="4557392"/>
              <a:ext cx="588240" cy="72252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88130" y="4533272"/>
                <a:ext cx="619200" cy="77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/>
              <p14:cNvContentPartPr/>
              <p14:nvPr/>
            </p14:nvContentPartPr>
            <p14:xfrm>
              <a:off x="7355810" y="4611032"/>
              <a:ext cx="511920" cy="5378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34930" y="4587992"/>
                <a:ext cx="542880" cy="58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/>
              <p14:cNvContentPartPr/>
              <p14:nvPr/>
            </p14:nvContentPartPr>
            <p14:xfrm>
              <a:off x="10310361" y="4737752"/>
              <a:ext cx="1169280" cy="82188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281921" y="4709312"/>
                <a:ext cx="1226160" cy="87876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Rectangle 33"/>
          <p:cNvSpPr/>
          <p:nvPr/>
        </p:nvSpPr>
        <p:spPr>
          <a:xfrm>
            <a:off x="407504" y="375064"/>
            <a:ext cx="11231218" cy="6085371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t" hangingPunct="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 rot="888175">
            <a:off x="7737396" y="4602545"/>
            <a:ext cx="343441" cy="358431"/>
          </a:xfrm>
          <a:prstGeom prst="rect">
            <a:avLst/>
          </a:prstGeom>
          <a:scene3d>
            <a:camera prst="orthographicFront">
              <a:rot lat="4620000" lon="9000000" rev="9900000"/>
            </a:camera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7015320" y="4174048"/>
            <a:ext cx="1" cy="371782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902801" y="4176616"/>
            <a:ext cx="16507" cy="331710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6994937" y="4825842"/>
            <a:ext cx="20383" cy="298991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7919308" y="4816159"/>
            <a:ext cx="25186" cy="308674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858439" y="1736978"/>
            <a:ext cx="62961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754251" y="1739393"/>
            <a:ext cx="62961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4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868910" y="5115024"/>
            <a:ext cx="6296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4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766844" y="5125339"/>
            <a:ext cx="6296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4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4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545223" y="2242819"/>
            <a:ext cx="1990202" cy="187166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545223" y="3487880"/>
            <a:ext cx="1990202" cy="209512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50" name="Straight Arrow Connector 49"/>
          <p:cNvCxnSpPr>
            <a:endCxn id="48" idx="3"/>
          </p:cNvCxnSpPr>
          <p:nvPr/>
        </p:nvCxnSpPr>
        <p:spPr>
          <a:xfrm flipH="1" flipV="1">
            <a:off x="8535425" y="2336402"/>
            <a:ext cx="778536" cy="784148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9320487" y="2994199"/>
            <a:ext cx="2157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Game rounds occur</a:t>
            </a:r>
          </a:p>
          <a:p>
            <a:r>
              <a:rPr lang="en-US" dirty="0">
                <a:solidFill>
                  <a:prstClr val="black"/>
                </a:solidFill>
              </a:rPr>
              <a:t>w</a:t>
            </a:r>
            <a:r>
              <a:rPr lang="en-US" dirty="0" smtClean="0">
                <a:solidFill>
                  <a:prstClr val="black"/>
                </a:solidFill>
              </a:rPr>
              <a:t>ith probability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q.   (Small.) </a:t>
            </a:r>
          </a:p>
        </p:txBody>
      </p:sp>
      <p:sp>
        <p:nvSpPr>
          <p:cNvPr id="52" name="Rectangle 51"/>
          <p:cNvSpPr/>
          <p:nvPr/>
        </p:nvSpPr>
        <p:spPr>
          <a:xfrm rot="888175">
            <a:off x="6834478" y="4593851"/>
            <a:ext cx="320918" cy="364383"/>
          </a:xfrm>
          <a:prstGeom prst="rect">
            <a:avLst/>
          </a:prstGeom>
          <a:scene3d>
            <a:camera prst="orthographicFront">
              <a:rot lat="4620000" lon="9000000" rev="9900000"/>
            </a:camera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H="1">
            <a:off x="8597316" y="3124194"/>
            <a:ext cx="679098" cy="458503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790142" y="522429"/>
            <a:ext cx="104227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200" dirty="0" smtClean="0">
                <a:solidFill>
                  <a:srgbClr val="455F51"/>
                </a:solidFill>
                <a:cs typeface="Aparajita" panose="020B0604020202020204" pitchFamily="34" charset="0"/>
              </a:rPr>
              <a:t>Modified Protocol R</a:t>
            </a:r>
            <a:endParaRPr lang="en-US" sz="42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0142" y="1570616"/>
            <a:ext cx="5538555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sz="2600" dirty="0" smtClean="0">
                <a:solidFill>
                  <a:srgbClr val="455F51"/>
                </a:solidFill>
                <a:cs typeface="Aparajita" panose="020B0604020202020204" pitchFamily="34" charset="0"/>
              </a:rPr>
              <a:t>Run the device N times. During “game rounds,” play the CHSH game.  Otherwise, just input (0,0).</a:t>
            </a:r>
          </a:p>
          <a:p>
            <a:pPr marL="457200" indent="-457200">
              <a:buFontTx/>
              <a:buAutoNum type="arabicPeriod"/>
            </a:pPr>
            <a:endParaRPr lang="en-US" sz="2600" dirty="0">
              <a:solidFill>
                <a:srgbClr val="455F51"/>
              </a:solidFill>
              <a:cs typeface="Aparajita" panose="020B0604020202020204" pitchFamily="34" charset="0"/>
            </a:endParaRPr>
          </a:p>
          <a:p>
            <a:pPr marL="457200" indent="-457200">
              <a:buFontTx/>
              <a:buAutoNum type="arabicPeriod"/>
            </a:pPr>
            <a:r>
              <a:rPr lang="en-US" sz="2600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Whenever the device fails, Bob flips X coins and adds the result to his output.</a:t>
            </a:r>
            <a:endParaRPr lang="en-US" sz="2600" b="1" dirty="0" smtClean="0">
              <a:solidFill>
                <a:srgbClr val="455F51"/>
              </a:solidFill>
            </a:endParaRPr>
          </a:p>
          <a:p>
            <a:pPr marL="457200" indent="-457200">
              <a:buFontTx/>
              <a:buAutoNum type="arabicPeriod"/>
            </a:pPr>
            <a:endParaRPr lang="en-US" sz="2600" dirty="0">
              <a:solidFill>
                <a:srgbClr val="455F51"/>
              </a:solidFill>
            </a:endParaRPr>
          </a:p>
          <a:p>
            <a:r>
              <a:rPr lang="en-US" sz="2600" dirty="0" smtClean="0">
                <a:solidFill>
                  <a:srgbClr val="455F51"/>
                </a:solidFill>
              </a:rPr>
              <a:t>3.   Otherwise, output the bits      </a:t>
            </a:r>
          </a:p>
          <a:p>
            <a:r>
              <a:rPr lang="en-US" sz="2600" dirty="0">
                <a:solidFill>
                  <a:srgbClr val="455F51"/>
                </a:solidFill>
              </a:rPr>
              <a:t> </a:t>
            </a:r>
            <a:r>
              <a:rPr lang="en-US" sz="2600" dirty="0" smtClean="0">
                <a:solidFill>
                  <a:srgbClr val="455F51"/>
                </a:solidFill>
              </a:rPr>
              <a:t>      produced.</a:t>
            </a:r>
            <a:endParaRPr lang="en-US" sz="2600" dirty="0">
              <a:solidFill>
                <a:srgbClr val="455F51"/>
              </a:solidFill>
            </a:endParaRPr>
          </a:p>
          <a:p>
            <a:pPr marL="457200" indent="-457200">
              <a:buFontTx/>
              <a:buAutoNum type="arabicPeriod"/>
            </a:pPr>
            <a:endParaRPr lang="en-US" sz="2600" dirty="0" smtClean="0">
              <a:solidFill>
                <a:srgbClr val="455F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68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365125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41714" y="5497398"/>
            <a:ext cx="6823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1</a:t>
            </a:r>
            <a:r>
              <a:rPr lang="en-US" dirty="0" smtClean="0">
                <a:solidFill>
                  <a:prstClr val="white"/>
                </a:solidFill>
              </a:rPr>
              <a:t>1011                      1010010001011101010001011101101010001111111010100010 ….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9323408" y="2737413"/>
            <a:ext cx="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666" y="3521985"/>
            <a:ext cx="1553566" cy="181874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alphaModFix/>
            <a:grayscl/>
          </a:blip>
          <a:srcRect/>
          <a:stretch>
            <a:fillRect/>
          </a:stretch>
        </p:blipFill>
        <p:spPr>
          <a:xfrm>
            <a:off x="8766805" y="3896912"/>
            <a:ext cx="1836927" cy="1793567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ectangle 29"/>
          <p:cNvSpPr/>
          <p:nvPr/>
        </p:nvSpPr>
        <p:spPr>
          <a:xfrm rot="888175">
            <a:off x="3915146" y="4036244"/>
            <a:ext cx="320918" cy="364383"/>
          </a:xfrm>
          <a:prstGeom prst="rect">
            <a:avLst/>
          </a:prstGeom>
          <a:scene3d>
            <a:camera prst="orthographicFront">
              <a:rot lat="4620000" lon="9000000" rev="9900000"/>
            </a:camera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 rot="888175">
            <a:off x="4818064" y="4034999"/>
            <a:ext cx="343441" cy="358431"/>
          </a:xfrm>
          <a:prstGeom prst="rect">
            <a:avLst/>
          </a:prstGeom>
          <a:scene3d>
            <a:camera prst="orthographicFront">
              <a:rot lat="4620000" lon="9000000" rev="9900000"/>
            </a:camera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979100" y="1821404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rgbClr val="455F51"/>
                </a:solidFill>
                <a:cs typeface="Aparajita" panose="020B0604020202020204" pitchFamily="34" charset="0"/>
              </a:rPr>
              <a:t>Some non-local games have the property that there is only </a:t>
            </a:r>
            <a:r>
              <a:rPr lang="en-US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one</a:t>
            </a:r>
            <a:r>
              <a:rPr lang="en-US" dirty="0" smtClean="0">
                <a:solidFill>
                  <a:srgbClr val="455F51"/>
                </a:solidFill>
                <a:cs typeface="Aparajita" panose="020B0604020202020204" pitchFamily="34" charset="0"/>
              </a:rPr>
              <a:t> optimal quantum strategy, of which all near-optimal strategies are simply approximations.  </a:t>
            </a:r>
            <a:r>
              <a:rPr lang="en-US" sz="2000" dirty="0" smtClean="0">
                <a:solidFill>
                  <a:srgbClr val="455F51"/>
                </a:solidFill>
                <a:cs typeface="Aparajita" panose="020B0604020202020204" pitchFamily="34" charset="0"/>
              </a:rPr>
              <a:t>[</a:t>
            </a:r>
            <a:r>
              <a:rPr lang="en-US" sz="2000" dirty="0" err="1" smtClean="0">
                <a:solidFill>
                  <a:srgbClr val="455F51"/>
                </a:solidFill>
                <a:cs typeface="Aparajita" panose="020B0604020202020204" pitchFamily="34" charset="0"/>
              </a:rPr>
              <a:t>McKague</a:t>
            </a:r>
            <a:r>
              <a:rPr lang="en-US" sz="2000" dirty="0" smtClean="0">
                <a:solidFill>
                  <a:srgbClr val="455F51"/>
                </a:solidFill>
                <a:cs typeface="Aparajita" panose="020B0604020202020204" pitchFamily="34" charset="0"/>
              </a:rPr>
              <a:t>-</a:t>
            </a:r>
            <a:r>
              <a:rPr lang="en-US" sz="2000" dirty="0" err="1" smtClean="0">
                <a:solidFill>
                  <a:srgbClr val="455F51"/>
                </a:solidFill>
                <a:cs typeface="Aparajita" panose="020B0604020202020204" pitchFamily="34" charset="0"/>
              </a:rPr>
              <a:t>Scarani</a:t>
            </a:r>
            <a:r>
              <a:rPr lang="en-US" sz="2000" dirty="0" smtClean="0">
                <a:solidFill>
                  <a:srgbClr val="455F51"/>
                </a:solidFill>
                <a:cs typeface="Aparajita" panose="020B0604020202020204" pitchFamily="34" charset="0"/>
              </a:rPr>
              <a:t>-Yang, Miller-Shi, </a:t>
            </a:r>
            <a:r>
              <a:rPr lang="en-US" sz="2000" dirty="0" err="1" smtClean="0">
                <a:solidFill>
                  <a:srgbClr val="455F51"/>
                </a:solidFill>
                <a:cs typeface="Aparajita" panose="020B0604020202020204" pitchFamily="34" charset="0"/>
              </a:rPr>
              <a:t>Reichardt</a:t>
            </a:r>
            <a:r>
              <a:rPr lang="en-US" sz="2000" dirty="0" smtClean="0">
                <a:solidFill>
                  <a:srgbClr val="455F51"/>
                </a:solidFill>
                <a:cs typeface="Aparajita" panose="020B0604020202020204" pitchFamily="34" charset="0"/>
              </a:rPr>
              <a:t>-Unger-</a:t>
            </a:r>
            <a:r>
              <a:rPr lang="en-US" sz="2000" dirty="0" err="1" smtClean="0">
                <a:solidFill>
                  <a:srgbClr val="455F51"/>
                </a:solidFill>
                <a:cs typeface="Aparajita" panose="020B0604020202020204" pitchFamily="34" charset="0"/>
              </a:rPr>
              <a:t>Vazirani</a:t>
            </a:r>
            <a:r>
              <a:rPr lang="en-US" sz="2000" dirty="0" smtClean="0">
                <a:solidFill>
                  <a:srgbClr val="455F51"/>
                </a:solidFill>
                <a:cs typeface="Aparajita" panose="020B0604020202020204" pitchFamily="34" charset="0"/>
              </a:rPr>
              <a:t>, …]   </a:t>
            </a:r>
            <a:r>
              <a:rPr lang="en-US" dirty="0" smtClean="0">
                <a:solidFill>
                  <a:srgbClr val="455F51"/>
                </a:solidFill>
                <a:cs typeface="Aparajita" panose="020B0604020202020204" pitchFamily="34" charset="0"/>
              </a:rPr>
              <a:t>CHSH is an example.  </a:t>
            </a: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4075605" y="3468795"/>
            <a:ext cx="20382" cy="509489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979593" y="3431291"/>
            <a:ext cx="20382" cy="509489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055223" y="4248612"/>
            <a:ext cx="20382" cy="509489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999975" y="4248613"/>
            <a:ext cx="20382" cy="509489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967324" y="4768210"/>
            <a:ext cx="4661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0</a:t>
            </a:r>
          </a:p>
          <a:p>
            <a:r>
              <a:rPr lang="en-US" sz="16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1</a:t>
            </a:r>
          </a:p>
          <a:p>
            <a:r>
              <a:rPr lang="en-US" sz="16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0</a:t>
            </a:r>
          </a:p>
          <a:p>
            <a:r>
              <a:rPr lang="en-US" sz="16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0</a:t>
            </a:r>
          </a:p>
          <a:p>
            <a:r>
              <a:rPr lang="en-US" sz="16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1</a:t>
            </a:r>
          </a:p>
          <a:p>
            <a:r>
              <a:rPr lang="en-US" sz="16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879906" y="4758101"/>
            <a:ext cx="4661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cs typeface="Times New Roman" panose="02020603050405020304" pitchFamily="18" charset="0"/>
              </a:rPr>
              <a:t>1</a:t>
            </a:r>
            <a:endParaRPr lang="en-US" sz="1600" dirty="0" smtClean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r>
              <a:rPr lang="en-US" sz="16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1</a:t>
            </a:r>
          </a:p>
          <a:p>
            <a:r>
              <a:rPr lang="en-US" sz="1600" dirty="0">
                <a:solidFill>
                  <a:prstClr val="black"/>
                </a:solidFill>
                <a:cs typeface="Times New Roman" panose="02020603050405020304" pitchFamily="18" charset="0"/>
              </a:rPr>
              <a:t>1</a:t>
            </a:r>
            <a:endParaRPr lang="en-US" sz="1600" dirty="0" smtClean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prstClr val="black"/>
                </a:solidFill>
                <a:cs typeface="Times New Roman" panose="02020603050405020304" pitchFamily="18" charset="0"/>
              </a:rPr>
              <a:t>1</a:t>
            </a:r>
            <a:endParaRPr lang="en-US" sz="1600" dirty="0" smtClean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prstClr val="black"/>
                </a:solidFill>
                <a:cs typeface="Times New Roman" panose="02020603050405020304" pitchFamily="18" charset="0"/>
              </a:rPr>
              <a:t>0</a:t>
            </a:r>
            <a:endParaRPr lang="en-US" sz="1600" dirty="0" smtClean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r>
              <a:rPr lang="en-US" sz="16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…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256" y="3798170"/>
            <a:ext cx="372268" cy="590697"/>
          </a:xfrm>
          <a:prstGeom prst="rect">
            <a:avLst/>
          </a:prstGeom>
        </p:spPr>
      </p:pic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Robust Self-Testing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7274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365125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Self-Testing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>
              <a:solidFill>
                <a:schemeClr val="bg2"/>
              </a:solidFill>
              <a:cs typeface="Aparajita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41714" y="5497398"/>
            <a:ext cx="6823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1011                      1010010001011101010001011101101010001111111010100010 ….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9323408" y="2737413"/>
            <a:ext cx="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/>
          <p:cNvSpPr txBox="1">
            <a:spLocks/>
          </p:cNvSpPr>
          <p:nvPr/>
        </p:nvSpPr>
        <p:spPr>
          <a:xfrm>
            <a:off x="979100" y="1821404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  <a:cs typeface="Aparajita" panose="020B0604020202020204" pitchFamily="34" charset="0"/>
              </a:rPr>
              <a:t> </a:t>
            </a:r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    C. Miller, Y. Shi.  “Optimal robust self-testing by binary nonlocal XOR games.” </a:t>
            </a:r>
            <a:r>
              <a:rPr lang="en-US" b="1" dirty="0" smtClean="0">
                <a:solidFill>
                  <a:schemeClr val="bg2"/>
                </a:solidFill>
              </a:rPr>
              <a:t>arXiv:1207.1819</a:t>
            </a:r>
            <a:r>
              <a:rPr lang="en-US" dirty="0" smtClean="0">
                <a:solidFill>
                  <a:schemeClr val="bg2"/>
                </a:solidFill>
              </a:rPr>
              <a:t>.  (2013)</a:t>
            </a:r>
          </a:p>
          <a:p>
            <a:pPr marL="0" indent="0">
              <a:buNone/>
            </a:pPr>
            <a:endParaRPr lang="en-US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/>
                </a:solidFill>
              </a:rPr>
              <a:t>A characterization of all “strong self-tests” from the class of binary XOR games. (Includes CHSH.)</a:t>
            </a:r>
          </a:p>
          <a:p>
            <a:pPr marL="0" indent="0">
              <a:buNone/>
            </a:pPr>
            <a:endParaRPr lang="en-US" dirty="0">
              <a:solidFill>
                <a:schemeClr val="bg2"/>
              </a:solidFill>
              <a:cs typeface="Aparajita" panose="020B0604020202020204" pitchFamily="34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(Is the self-testing property enough to deduce robust randomness expansion?  Maybe, but I’ve never figured out how.)</a:t>
            </a:r>
            <a:endParaRPr lang="en-US" dirty="0">
              <a:solidFill>
                <a:schemeClr val="bg2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438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365125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Trusted Measurement Devices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41714" y="5497398"/>
            <a:ext cx="6823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1</a:t>
            </a:r>
            <a:r>
              <a:rPr lang="en-US" dirty="0" smtClean="0">
                <a:solidFill>
                  <a:prstClr val="white"/>
                </a:solidFill>
              </a:rPr>
              <a:t>1011                      1010010001011101010001011101101010001111111010100010 ….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9323408" y="2737413"/>
            <a:ext cx="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/>
          <p:cNvSpPr txBox="1">
            <a:spLocks/>
          </p:cNvSpPr>
          <p:nvPr/>
        </p:nvSpPr>
        <p:spPr>
          <a:xfrm>
            <a:off x="979100" y="1821404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455F51"/>
              </a:solidFill>
              <a:cs typeface="Aparajita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200" y="1690688"/>
            <a:ext cx="105971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455F51"/>
                </a:solidFill>
              </a:rPr>
              <a:t>Say that a binary device is a </a:t>
            </a:r>
            <a:r>
              <a:rPr lang="en-US" sz="3200" i="1" dirty="0" smtClean="0">
                <a:solidFill>
                  <a:srgbClr val="455F51"/>
                </a:solidFill>
              </a:rPr>
              <a:t>trusted measurement device</a:t>
            </a:r>
            <a:r>
              <a:rPr lang="en-US" sz="3200" dirty="0" smtClean="0">
                <a:solidFill>
                  <a:srgbClr val="455F51"/>
                </a:solidFill>
              </a:rPr>
              <a:t> if it is guaranteed to generate its outputs from </a:t>
            </a:r>
            <a:r>
              <a:rPr lang="en-US" sz="3200" b="1" dirty="0" smtClean="0">
                <a:solidFill>
                  <a:srgbClr val="455F51"/>
                </a:solidFill>
              </a:rPr>
              <a:t>anti-commuting</a:t>
            </a:r>
            <a:r>
              <a:rPr lang="en-US" sz="3200" dirty="0" smtClean="0">
                <a:solidFill>
                  <a:srgbClr val="455F51"/>
                </a:solidFill>
              </a:rPr>
              <a:t> measurements.</a:t>
            </a:r>
          </a:p>
        </p:txBody>
      </p:sp>
      <p:sp>
        <p:nvSpPr>
          <p:cNvPr id="10" name="Rectangle 9"/>
          <p:cNvSpPr/>
          <p:nvPr/>
        </p:nvSpPr>
        <p:spPr>
          <a:xfrm rot="888175" flipV="1">
            <a:off x="2840570" y="4883003"/>
            <a:ext cx="2180088" cy="1377204"/>
          </a:xfrm>
          <a:prstGeom prst="rect">
            <a:avLst/>
          </a:prstGeom>
          <a:solidFill>
            <a:srgbClr val="C00000"/>
          </a:solidFill>
          <a:scene3d>
            <a:camera prst="orthographicFront">
              <a:rot lat="4620000" lon="9000000" rev="9900000"/>
            </a:camera>
            <a:lightRig rig="threePt" dir="t"/>
          </a:scene3d>
          <a:sp3d extrusionH="1905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956906" y="5724629"/>
            <a:ext cx="0" cy="419100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923423" y="3260348"/>
            <a:ext cx="1" cy="356058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1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365125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Trusted Measurement Devices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41714" y="5497398"/>
            <a:ext cx="6823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1</a:t>
            </a:r>
            <a:r>
              <a:rPr lang="en-US" dirty="0" smtClean="0">
                <a:solidFill>
                  <a:prstClr val="white"/>
                </a:solidFill>
              </a:rPr>
              <a:t>1011                      1010010001011101010001011101101010001111111010100010 ….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9323408" y="2737413"/>
            <a:ext cx="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/>
          <p:cNvSpPr txBox="1">
            <a:spLocks/>
          </p:cNvSpPr>
          <p:nvPr/>
        </p:nvSpPr>
        <p:spPr>
          <a:xfrm>
            <a:off x="979100" y="1821404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455F51"/>
              </a:solidFill>
              <a:cs typeface="Aparajita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200" y="1690688"/>
            <a:ext cx="105971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455F51"/>
                </a:solidFill>
              </a:rPr>
              <a:t>Say that a binary device is a </a:t>
            </a:r>
            <a:r>
              <a:rPr lang="en-US" sz="3200" i="1" dirty="0" smtClean="0">
                <a:solidFill>
                  <a:srgbClr val="455F51"/>
                </a:solidFill>
              </a:rPr>
              <a:t>trusted measurement device</a:t>
            </a:r>
            <a:r>
              <a:rPr lang="en-US" sz="3200" dirty="0" smtClean="0">
                <a:solidFill>
                  <a:srgbClr val="455F51"/>
                </a:solidFill>
              </a:rPr>
              <a:t> if it is guaranteed to generate its outputs from </a:t>
            </a:r>
            <a:r>
              <a:rPr lang="en-US" sz="3200" b="1" dirty="0" smtClean="0">
                <a:solidFill>
                  <a:srgbClr val="455F51"/>
                </a:solidFill>
              </a:rPr>
              <a:t>anti-commuting</a:t>
            </a:r>
            <a:r>
              <a:rPr lang="en-US" sz="3200" dirty="0" smtClean="0">
                <a:solidFill>
                  <a:srgbClr val="455F51"/>
                </a:solidFill>
              </a:rPr>
              <a:t> measurements.  (State is unknown—could be entangled.)</a:t>
            </a:r>
          </a:p>
        </p:txBody>
      </p:sp>
      <p:sp>
        <p:nvSpPr>
          <p:cNvPr id="10" name="Rectangle 9"/>
          <p:cNvSpPr/>
          <p:nvPr/>
        </p:nvSpPr>
        <p:spPr>
          <a:xfrm rot="888175" flipV="1">
            <a:off x="2840570" y="4883003"/>
            <a:ext cx="2180088" cy="1377204"/>
          </a:xfrm>
          <a:prstGeom prst="rect">
            <a:avLst/>
          </a:prstGeom>
          <a:solidFill>
            <a:srgbClr val="C00000"/>
          </a:solidFill>
          <a:scene3d>
            <a:camera prst="orthographicFront">
              <a:rot lat="4620000" lon="9000000" rev="9900000"/>
            </a:camera>
            <a:lightRig rig="threePt" dir="t"/>
          </a:scene3d>
          <a:sp3d extrusionH="1905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956906" y="5724629"/>
            <a:ext cx="0" cy="419100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923423" y="3260348"/>
            <a:ext cx="1" cy="356058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alphaModFix/>
            <a:grayscl/>
          </a:blip>
          <a:srcRect/>
          <a:stretch>
            <a:fillRect/>
          </a:stretch>
        </p:blipFill>
        <p:spPr>
          <a:xfrm>
            <a:off x="10181661" y="4216299"/>
            <a:ext cx="1361675" cy="13295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Straight Connector 12"/>
          <p:cNvCxnSpPr/>
          <p:nvPr/>
        </p:nvCxnSpPr>
        <p:spPr>
          <a:xfrm flipH="1" flipV="1">
            <a:off x="4950521" y="4424728"/>
            <a:ext cx="4714341" cy="456338"/>
          </a:xfrm>
          <a:prstGeom prst="line">
            <a:avLst/>
          </a:prstGeom>
          <a:ln w="76200">
            <a:solidFill>
              <a:srgbClr val="FFC8C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9664862" y="4738330"/>
            <a:ext cx="374223" cy="4051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34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365125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Simulating Trusted Measurements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>
              <a:solidFill>
                <a:schemeClr val="bg2"/>
              </a:solidFill>
              <a:cs typeface="Aparajita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41714" y="5497398"/>
            <a:ext cx="6823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1011                      1010010001011101010001011101101010001111111010100010 ….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9323408" y="2737413"/>
            <a:ext cx="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/>
          <p:cNvSpPr txBox="1">
            <a:spLocks/>
          </p:cNvSpPr>
          <p:nvPr/>
        </p:nvSpPr>
        <p:spPr>
          <a:xfrm>
            <a:off x="979100" y="1821404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2"/>
              </a:solidFill>
              <a:cs typeface="Aparajita" panose="020B06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/>
              </a:solidFill>
              <a:cs typeface="Aparajita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200" y="1690688"/>
            <a:ext cx="1059717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2"/>
                </a:solidFill>
              </a:rPr>
              <a:t>We can force </a:t>
            </a:r>
            <a:r>
              <a:rPr lang="en-US" sz="3200" i="1" dirty="0" smtClean="0">
                <a:solidFill>
                  <a:schemeClr val="bg2"/>
                </a:solidFill>
              </a:rPr>
              <a:t>untrusted</a:t>
            </a:r>
            <a:r>
              <a:rPr lang="en-US" sz="3200" dirty="0" smtClean="0">
                <a:solidFill>
                  <a:schemeClr val="bg2"/>
                </a:solidFill>
              </a:rPr>
              <a:t> devices to perform </a:t>
            </a:r>
            <a:r>
              <a:rPr lang="en-US" sz="3200" i="1" dirty="0" smtClean="0">
                <a:solidFill>
                  <a:schemeClr val="bg2"/>
                </a:solidFill>
              </a:rPr>
              <a:t>partially trusted</a:t>
            </a:r>
            <a:r>
              <a:rPr lang="en-US" sz="3200" dirty="0" smtClean="0">
                <a:solidFill>
                  <a:schemeClr val="bg2"/>
                </a:solidFill>
              </a:rPr>
              <a:t> measurements!</a:t>
            </a:r>
          </a:p>
          <a:p>
            <a:endParaRPr lang="en-US" sz="3200" dirty="0">
              <a:solidFill>
                <a:schemeClr val="bg2"/>
              </a:solidFill>
            </a:endParaRPr>
          </a:p>
          <a:p>
            <a:r>
              <a:rPr lang="en-US" sz="3200" dirty="0" smtClean="0">
                <a:solidFill>
                  <a:schemeClr val="bg2"/>
                </a:solidFill>
              </a:rPr>
              <a:t>Choose a strong self-test G.</a:t>
            </a:r>
          </a:p>
          <a:p>
            <a:r>
              <a:rPr lang="en-US" sz="3200" dirty="0" smtClean="0">
                <a:solidFill>
                  <a:schemeClr val="bg2"/>
                </a:solidFill>
              </a:rPr>
              <a:t>On</a:t>
            </a:r>
            <a:r>
              <a:rPr lang="en-US" sz="3200" dirty="0">
                <a:solidFill>
                  <a:schemeClr val="bg2"/>
                </a:solidFill>
              </a:rPr>
              <a:t> </a:t>
            </a:r>
            <a:r>
              <a:rPr lang="en-US" sz="3200" dirty="0" smtClean="0">
                <a:solidFill>
                  <a:schemeClr val="bg2"/>
                </a:solidFill>
              </a:rPr>
              <a:t>input 1, play the game.</a:t>
            </a:r>
          </a:p>
          <a:p>
            <a:r>
              <a:rPr lang="en-US" sz="3200" dirty="0" smtClean="0">
                <a:solidFill>
                  <a:schemeClr val="bg2"/>
                </a:solidFill>
              </a:rPr>
              <a:t>On input 0, just feed “0” to the</a:t>
            </a:r>
          </a:p>
          <a:p>
            <a:r>
              <a:rPr lang="en-US" sz="3200" dirty="0" smtClean="0">
                <a:solidFill>
                  <a:schemeClr val="bg2"/>
                </a:solidFill>
              </a:rPr>
              <a:t>1</a:t>
            </a:r>
            <a:r>
              <a:rPr lang="en-US" sz="3200" baseline="30000" dirty="0" smtClean="0">
                <a:solidFill>
                  <a:schemeClr val="bg2"/>
                </a:solidFill>
              </a:rPr>
              <a:t>st</a:t>
            </a:r>
            <a:r>
              <a:rPr lang="en-US" sz="3200" dirty="0" smtClean="0">
                <a:solidFill>
                  <a:schemeClr val="bg2"/>
                </a:solidFill>
              </a:rPr>
              <a:t> component and pass</a:t>
            </a:r>
          </a:p>
          <a:p>
            <a:r>
              <a:rPr lang="en-US" sz="3200" dirty="0">
                <a:solidFill>
                  <a:schemeClr val="bg2"/>
                </a:solidFill>
              </a:rPr>
              <a:t>a</a:t>
            </a:r>
            <a:r>
              <a:rPr lang="en-US" sz="3200" dirty="0" smtClean="0">
                <a:solidFill>
                  <a:schemeClr val="bg2"/>
                </a:solidFill>
              </a:rPr>
              <a:t>long its output.</a:t>
            </a:r>
          </a:p>
        </p:txBody>
      </p:sp>
      <p:sp>
        <p:nvSpPr>
          <p:cNvPr id="9" name="Rectangle 8"/>
          <p:cNvSpPr/>
          <p:nvPr/>
        </p:nvSpPr>
        <p:spPr>
          <a:xfrm rot="888175" flipV="1">
            <a:off x="7818763" y="4117696"/>
            <a:ext cx="432712" cy="421174"/>
          </a:xfrm>
          <a:prstGeom prst="rect">
            <a:avLst/>
          </a:prstGeom>
          <a:scene3d>
            <a:camera prst="orthographicFront">
              <a:rot lat="4620000" lon="9000000" rev="9900000"/>
            </a:camera>
            <a:lightRig rig="threePt" dir="t"/>
          </a:scene3d>
          <a:sp3d extrusionH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888175" flipV="1">
            <a:off x="8392574" y="4144470"/>
            <a:ext cx="432712" cy="403850"/>
          </a:xfrm>
          <a:prstGeom prst="rect">
            <a:avLst/>
          </a:prstGeom>
          <a:scene3d>
            <a:camera prst="orthographicFront">
              <a:rot lat="4620000" lon="9000000" rev="9900000"/>
            </a:camera>
            <a:lightRig rig="threePt" dir="t"/>
          </a:scene3d>
          <a:sp3d extrusionH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8040758" y="3553185"/>
            <a:ext cx="236961" cy="383812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6" idx="2"/>
          </p:cNvCxnSpPr>
          <p:nvPr/>
        </p:nvCxnSpPr>
        <p:spPr>
          <a:xfrm flipH="1">
            <a:off x="8523418" y="3549818"/>
            <a:ext cx="1" cy="356058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570290" y="4412299"/>
            <a:ext cx="14843" cy="315314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090492" y="4707262"/>
            <a:ext cx="945944" cy="31423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508738" y="5021498"/>
            <a:ext cx="0" cy="419100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005213" y="3180486"/>
            <a:ext cx="1036411" cy="369332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l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 rot="888175" flipV="1">
            <a:off x="8988375" y="4144471"/>
            <a:ext cx="432712" cy="403850"/>
          </a:xfrm>
          <a:prstGeom prst="rect">
            <a:avLst/>
          </a:prstGeom>
          <a:scene3d>
            <a:camera prst="orthographicFront">
              <a:rot lat="4620000" lon="9000000" rev="9900000"/>
            </a:camera>
            <a:lightRig rig="threePt" dir="t"/>
          </a:scene3d>
          <a:sp3d extrusionH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8782521" y="3549818"/>
            <a:ext cx="400003" cy="402509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9021024" y="4370362"/>
            <a:ext cx="146860" cy="357251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8508737" y="2820207"/>
            <a:ext cx="1" cy="356058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955843" y="4368701"/>
            <a:ext cx="400003" cy="402509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121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365125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Simulating Trusted Measurements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>
              <a:solidFill>
                <a:schemeClr val="bg2"/>
              </a:solidFill>
              <a:cs typeface="Aparajita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41714" y="5497398"/>
            <a:ext cx="6823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1011                      1010010001011101010001011101101010001111111010100010 ….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9323408" y="2737413"/>
            <a:ext cx="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/>
          <p:cNvSpPr txBox="1">
            <a:spLocks/>
          </p:cNvSpPr>
          <p:nvPr/>
        </p:nvSpPr>
        <p:spPr>
          <a:xfrm>
            <a:off x="979100" y="1821404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2"/>
              </a:solidFill>
              <a:cs typeface="Aparajita" panose="020B06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/>
              </a:solidFill>
              <a:cs typeface="Aparajita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200" y="1690688"/>
            <a:ext cx="1059717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2"/>
                </a:solidFill>
              </a:rPr>
              <a:t>We can force </a:t>
            </a:r>
            <a:r>
              <a:rPr lang="en-US" sz="3200" i="1" dirty="0" smtClean="0">
                <a:solidFill>
                  <a:schemeClr val="bg2"/>
                </a:solidFill>
              </a:rPr>
              <a:t>untrusted</a:t>
            </a:r>
            <a:r>
              <a:rPr lang="en-US" sz="3200" dirty="0" smtClean="0">
                <a:solidFill>
                  <a:schemeClr val="bg2"/>
                </a:solidFill>
              </a:rPr>
              <a:t> devices to perform </a:t>
            </a:r>
            <a:r>
              <a:rPr lang="en-US" sz="3200" i="1" dirty="0" smtClean="0">
                <a:solidFill>
                  <a:schemeClr val="bg2"/>
                </a:solidFill>
              </a:rPr>
              <a:t>partially trusted</a:t>
            </a:r>
            <a:r>
              <a:rPr lang="en-US" sz="3200" dirty="0" smtClean="0">
                <a:solidFill>
                  <a:schemeClr val="bg2"/>
                </a:solidFill>
              </a:rPr>
              <a:t> measurements!</a:t>
            </a:r>
          </a:p>
          <a:p>
            <a:endParaRPr lang="en-US" sz="3200" dirty="0">
              <a:solidFill>
                <a:schemeClr val="bg2"/>
              </a:solidFill>
            </a:endParaRPr>
          </a:p>
          <a:p>
            <a:r>
              <a:rPr lang="en-US" sz="3200" b="1" dirty="0" smtClean="0">
                <a:solidFill>
                  <a:schemeClr val="bg2"/>
                </a:solidFill>
              </a:rPr>
              <a:t>Theorem:</a:t>
            </a:r>
            <a:r>
              <a:rPr lang="en-US" sz="3200" dirty="0" smtClean="0">
                <a:solidFill>
                  <a:schemeClr val="bg2"/>
                </a:solidFill>
              </a:rPr>
              <a:t> This device simulates</a:t>
            </a:r>
          </a:p>
          <a:p>
            <a:r>
              <a:rPr lang="en-US" sz="3200" dirty="0" smtClean="0">
                <a:solidFill>
                  <a:schemeClr val="bg2"/>
                </a:solidFill>
              </a:rPr>
              <a:t>a device with </a:t>
            </a:r>
            <a:r>
              <a:rPr lang="en-US" sz="3200" i="1" dirty="0" smtClean="0">
                <a:solidFill>
                  <a:schemeClr val="bg2"/>
                </a:solidFill>
              </a:rPr>
              <a:t>partially trusted</a:t>
            </a:r>
          </a:p>
          <a:p>
            <a:r>
              <a:rPr lang="en-US" sz="3200" i="1" dirty="0">
                <a:solidFill>
                  <a:schemeClr val="bg2"/>
                </a:solidFill>
              </a:rPr>
              <a:t>m</a:t>
            </a:r>
            <a:r>
              <a:rPr lang="en-US" sz="3200" i="1" dirty="0" smtClean="0">
                <a:solidFill>
                  <a:schemeClr val="bg2"/>
                </a:solidFill>
              </a:rPr>
              <a:t>easurements.</a:t>
            </a:r>
            <a:endParaRPr lang="en-US" sz="3200" dirty="0" smtClean="0">
              <a:solidFill>
                <a:schemeClr val="bg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 rot="888175" flipV="1">
            <a:off x="7818763" y="4117696"/>
            <a:ext cx="432712" cy="421174"/>
          </a:xfrm>
          <a:prstGeom prst="rect">
            <a:avLst/>
          </a:prstGeom>
          <a:scene3d>
            <a:camera prst="orthographicFront">
              <a:rot lat="4620000" lon="9000000" rev="9900000"/>
            </a:camera>
            <a:lightRig rig="threePt" dir="t"/>
          </a:scene3d>
          <a:sp3d extrusionH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888175" flipV="1">
            <a:off x="8392574" y="4144470"/>
            <a:ext cx="432712" cy="403850"/>
          </a:xfrm>
          <a:prstGeom prst="rect">
            <a:avLst/>
          </a:prstGeom>
          <a:scene3d>
            <a:camera prst="orthographicFront">
              <a:rot lat="4620000" lon="9000000" rev="9900000"/>
            </a:camera>
            <a:lightRig rig="threePt" dir="t"/>
          </a:scene3d>
          <a:sp3d extrusionH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8040758" y="3553185"/>
            <a:ext cx="236961" cy="383812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6" idx="2"/>
          </p:cNvCxnSpPr>
          <p:nvPr/>
        </p:nvCxnSpPr>
        <p:spPr>
          <a:xfrm flipH="1">
            <a:off x="8523418" y="3549818"/>
            <a:ext cx="1" cy="356058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570290" y="4412299"/>
            <a:ext cx="14843" cy="315314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090492" y="4707262"/>
            <a:ext cx="945944" cy="31423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508738" y="5021498"/>
            <a:ext cx="0" cy="419100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005213" y="3180486"/>
            <a:ext cx="1036411" cy="369332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l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 rot="888175" flipV="1">
            <a:off x="8988375" y="4144471"/>
            <a:ext cx="432712" cy="403850"/>
          </a:xfrm>
          <a:prstGeom prst="rect">
            <a:avLst/>
          </a:prstGeom>
          <a:scene3d>
            <a:camera prst="orthographicFront">
              <a:rot lat="4620000" lon="9000000" rev="9900000"/>
            </a:camera>
            <a:lightRig rig="threePt" dir="t"/>
          </a:scene3d>
          <a:sp3d extrusionH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8782521" y="3549818"/>
            <a:ext cx="400003" cy="402509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9021024" y="4370362"/>
            <a:ext cx="146860" cy="357251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8508737" y="2820207"/>
            <a:ext cx="1" cy="356058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955843" y="4368701"/>
            <a:ext cx="400003" cy="402509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84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365125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413" y="1464106"/>
            <a:ext cx="5555848" cy="4669276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>
                <a:solidFill>
                  <a:srgbClr val="455F5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 the introduction: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solidFill>
                <a:srgbClr val="455F5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>
                <a:solidFill>
                  <a:srgbClr val="455F5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“Ultimately the results of our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455F5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2400" dirty="0" smtClean="0">
                <a:solidFill>
                  <a:srgbClr val="455F5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tudy should serve as a wake-up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455F5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US" sz="2400" dirty="0" smtClean="0">
                <a:solidFill>
                  <a:srgbClr val="455F5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that </a:t>
            </a:r>
            <a:r>
              <a:rPr lang="en-US" sz="2400" b="1" dirty="0" smtClean="0">
                <a:solidFill>
                  <a:srgbClr val="455F5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secure random number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rgbClr val="455F5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</a:t>
            </a:r>
            <a:r>
              <a:rPr lang="en-US" sz="2400" b="1" dirty="0" smtClean="0">
                <a:solidFill>
                  <a:srgbClr val="455F5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eneration</a:t>
            </a:r>
            <a:r>
              <a:rPr lang="en-US" sz="2400" dirty="0" smtClean="0">
                <a:solidFill>
                  <a:srgbClr val="455F5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continues to be an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455F5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</a:t>
            </a:r>
            <a:r>
              <a:rPr lang="en-US" sz="2400" dirty="0" smtClean="0">
                <a:solidFill>
                  <a:srgbClr val="455F5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nsolved problem in important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455F5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sz="2400" dirty="0" smtClean="0">
                <a:solidFill>
                  <a:srgbClr val="455F5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reas of practice.”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 smtClean="0">
              <a:solidFill>
                <a:srgbClr val="455F5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6745">
            <a:off x="7119028" y="2528604"/>
            <a:ext cx="2721156" cy="3083976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We are not always getting it ….</a:t>
            </a:r>
            <a:endParaRPr lang="en-US" dirty="0">
              <a:solidFill>
                <a:schemeClr val="bg2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23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365125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Simulating Trusted Measurements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>
              <a:solidFill>
                <a:schemeClr val="bg2"/>
              </a:solidFill>
              <a:cs typeface="Aparajita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41714" y="5497398"/>
            <a:ext cx="6823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1011                      1010010001011101010001011101101010001111111010100010 ….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9323408" y="2737413"/>
            <a:ext cx="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/>
          <p:cNvSpPr txBox="1">
            <a:spLocks/>
          </p:cNvSpPr>
          <p:nvPr/>
        </p:nvSpPr>
        <p:spPr>
          <a:xfrm>
            <a:off x="979100" y="1821404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2"/>
              </a:solidFill>
              <a:cs typeface="Aparajita" panose="020B06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/>
              </a:solidFill>
              <a:cs typeface="Aparajita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200" y="1690688"/>
            <a:ext cx="1059717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2"/>
                </a:solidFill>
              </a:rPr>
              <a:t>We can force </a:t>
            </a:r>
            <a:r>
              <a:rPr lang="en-US" sz="3200" i="1" dirty="0" smtClean="0">
                <a:solidFill>
                  <a:schemeClr val="bg2"/>
                </a:solidFill>
              </a:rPr>
              <a:t>untrusted</a:t>
            </a:r>
            <a:r>
              <a:rPr lang="en-US" sz="3200" dirty="0" smtClean="0">
                <a:solidFill>
                  <a:schemeClr val="bg2"/>
                </a:solidFill>
              </a:rPr>
              <a:t> devices to perform </a:t>
            </a:r>
            <a:r>
              <a:rPr lang="en-US" sz="3200" i="1" dirty="0" smtClean="0">
                <a:solidFill>
                  <a:schemeClr val="bg2"/>
                </a:solidFill>
              </a:rPr>
              <a:t>partially trusted</a:t>
            </a:r>
            <a:r>
              <a:rPr lang="en-US" sz="3200" dirty="0" smtClean="0">
                <a:solidFill>
                  <a:schemeClr val="bg2"/>
                </a:solidFill>
              </a:rPr>
              <a:t> measurements!</a:t>
            </a:r>
          </a:p>
          <a:p>
            <a:endParaRPr lang="en-US" sz="3200" dirty="0">
              <a:solidFill>
                <a:schemeClr val="bg2"/>
              </a:solidFill>
            </a:endParaRPr>
          </a:p>
          <a:p>
            <a:r>
              <a:rPr lang="en-US" sz="3200" b="1" dirty="0" smtClean="0">
                <a:solidFill>
                  <a:schemeClr val="bg2"/>
                </a:solidFill>
              </a:rPr>
              <a:t>Theorem:</a:t>
            </a:r>
            <a:r>
              <a:rPr lang="en-US" sz="3200" dirty="0" smtClean="0">
                <a:solidFill>
                  <a:schemeClr val="bg2"/>
                </a:solidFill>
              </a:rPr>
              <a:t> This device simulates</a:t>
            </a:r>
          </a:p>
          <a:p>
            <a:r>
              <a:rPr lang="en-US" sz="3200" dirty="0" smtClean="0">
                <a:solidFill>
                  <a:schemeClr val="bg2"/>
                </a:solidFill>
              </a:rPr>
              <a:t>a device with </a:t>
            </a:r>
            <a:r>
              <a:rPr lang="en-US" sz="3200" i="1" dirty="0" smtClean="0">
                <a:solidFill>
                  <a:schemeClr val="bg2"/>
                </a:solidFill>
              </a:rPr>
              <a:t>partially trusted</a:t>
            </a:r>
          </a:p>
          <a:p>
            <a:r>
              <a:rPr lang="en-US" sz="3200" i="1" dirty="0">
                <a:solidFill>
                  <a:schemeClr val="bg2"/>
                </a:solidFill>
              </a:rPr>
              <a:t>m</a:t>
            </a:r>
            <a:r>
              <a:rPr lang="en-US" sz="3200" i="1" dirty="0" smtClean="0">
                <a:solidFill>
                  <a:schemeClr val="bg2"/>
                </a:solidFill>
              </a:rPr>
              <a:t>easurements.</a:t>
            </a:r>
            <a:endParaRPr lang="en-US" sz="3200" dirty="0" smtClean="0">
              <a:solidFill>
                <a:schemeClr val="bg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 rot="888175" flipV="1">
            <a:off x="7581137" y="4393378"/>
            <a:ext cx="2700004" cy="1743239"/>
          </a:xfrm>
          <a:prstGeom prst="rect">
            <a:avLst/>
          </a:prstGeom>
          <a:solidFill>
            <a:srgbClr val="BE80FF"/>
          </a:solidFill>
          <a:scene3d>
            <a:camera prst="orthographicFront">
              <a:rot lat="4620000" lon="9000000" rev="9900000"/>
            </a:camera>
            <a:lightRig rig="threePt" dir="t"/>
          </a:scene3d>
          <a:sp3d extrusionH="1905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827392" y="5611013"/>
            <a:ext cx="0" cy="419100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9014346" y="2876492"/>
            <a:ext cx="1" cy="356058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616414" y="3679115"/>
            <a:ext cx="24312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Prob</a:t>
            </a:r>
            <a:r>
              <a:rPr lang="en-US" b="1" dirty="0" smtClean="0"/>
              <a:t> v</a:t>
            </a:r>
            <a:r>
              <a:rPr lang="en-US" dirty="0" smtClean="0"/>
              <a:t>: Do anti-</a:t>
            </a:r>
          </a:p>
          <a:p>
            <a:r>
              <a:rPr lang="en-US" dirty="0" smtClean="0"/>
              <a:t>commuting </a:t>
            </a:r>
            <a:r>
              <a:rPr lang="en-US" dirty="0" err="1" smtClean="0"/>
              <a:t>msrmts</a:t>
            </a:r>
            <a:endParaRPr lang="en-US" b="1" dirty="0" smtClean="0"/>
          </a:p>
          <a:p>
            <a:r>
              <a:rPr lang="en-US" b="1" dirty="0" err="1" smtClean="0"/>
              <a:t>Prob</a:t>
            </a:r>
            <a:r>
              <a:rPr lang="en-US" b="1" dirty="0" smtClean="0"/>
              <a:t> h:</a:t>
            </a:r>
            <a:r>
              <a:rPr lang="en-US" dirty="0" smtClean="0"/>
              <a:t> flip a coin.</a:t>
            </a:r>
          </a:p>
          <a:p>
            <a:r>
              <a:rPr lang="en-US" b="1" dirty="0" err="1" smtClean="0"/>
              <a:t>Prob</a:t>
            </a:r>
            <a:r>
              <a:rPr lang="en-US" b="1" dirty="0" smtClean="0"/>
              <a:t> (1-v-h):</a:t>
            </a:r>
            <a:r>
              <a:rPr lang="en-US" dirty="0" smtClean="0"/>
              <a:t> Do an</a:t>
            </a:r>
          </a:p>
          <a:p>
            <a:r>
              <a:rPr lang="en-US" dirty="0" smtClean="0"/>
              <a:t>unknown </a:t>
            </a:r>
            <a:r>
              <a:rPr lang="en-US" dirty="0" err="1" smtClean="0"/>
              <a:t>msrmt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01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365125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Simulating Trusted Measurements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>
              <a:solidFill>
                <a:schemeClr val="bg2"/>
              </a:solidFill>
              <a:cs typeface="Aparajita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41714" y="5497398"/>
            <a:ext cx="6823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1011                      1010010001011101010001011101101010001111111010100010 ….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9323408" y="2737413"/>
            <a:ext cx="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/>
          <p:cNvSpPr txBox="1">
            <a:spLocks/>
          </p:cNvSpPr>
          <p:nvPr/>
        </p:nvSpPr>
        <p:spPr>
          <a:xfrm>
            <a:off x="979100" y="1821404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2"/>
              </a:solidFill>
              <a:cs typeface="Aparajita" panose="020B06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/>
              </a:solidFill>
              <a:cs typeface="Aparajita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200" y="1690688"/>
            <a:ext cx="1059717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2"/>
                </a:solidFill>
              </a:rPr>
              <a:t>We can force </a:t>
            </a:r>
            <a:r>
              <a:rPr lang="en-US" sz="3200" i="1" dirty="0" smtClean="0">
                <a:solidFill>
                  <a:schemeClr val="bg2"/>
                </a:solidFill>
              </a:rPr>
              <a:t>untrusted</a:t>
            </a:r>
            <a:r>
              <a:rPr lang="en-US" sz="3200" dirty="0" smtClean="0">
                <a:solidFill>
                  <a:schemeClr val="bg2"/>
                </a:solidFill>
              </a:rPr>
              <a:t> devices to perform </a:t>
            </a:r>
            <a:r>
              <a:rPr lang="en-US" sz="3200" i="1" dirty="0" smtClean="0">
                <a:solidFill>
                  <a:schemeClr val="bg2"/>
                </a:solidFill>
              </a:rPr>
              <a:t>partially trusted</a:t>
            </a:r>
            <a:r>
              <a:rPr lang="en-US" sz="3200" dirty="0" smtClean="0">
                <a:solidFill>
                  <a:schemeClr val="bg2"/>
                </a:solidFill>
              </a:rPr>
              <a:t> measurements!</a:t>
            </a:r>
          </a:p>
          <a:p>
            <a:endParaRPr lang="en-US" sz="3200" dirty="0">
              <a:solidFill>
                <a:schemeClr val="bg2"/>
              </a:solidFill>
            </a:endParaRPr>
          </a:p>
          <a:p>
            <a:r>
              <a:rPr lang="en-US" sz="3200" b="1" dirty="0" smtClean="0">
                <a:solidFill>
                  <a:schemeClr val="bg2"/>
                </a:solidFill>
              </a:rPr>
              <a:t>Proof idea:</a:t>
            </a:r>
            <a:r>
              <a:rPr lang="en-US" sz="3200" dirty="0" smtClean="0">
                <a:solidFill>
                  <a:schemeClr val="bg2"/>
                </a:solidFill>
              </a:rPr>
              <a:t> If the untrusted devices</a:t>
            </a:r>
          </a:p>
          <a:p>
            <a:r>
              <a:rPr lang="en-US" sz="3200" dirty="0" smtClean="0">
                <a:solidFill>
                  <a:schemeClr val="bg2"/>
                </a:solidFill>
              </a:rPr>
              <a:t>win G w/ sub-optimal probability,</a:t>
            </a:r>
          </a:p>
          <a:p>
            <a:r>
              <a:rPr lang="en-US" sz="3200" dirty="0">
                <a:solidFill>
                  <a:schemeClr val="bg2"/>
                </a:solidFill>
              </a:rPr>
              <a:t>t</a:t>
            </a:r>
            <a:r>
              <a:rPr lang="en-US" sz="3200" dirty="0" smtClean="0">
                <a:solidFill>
                  <a:schemeClr val="bg2"/>
                </a:solidFill>
              </a:rPr>
              <a:t>his is easy to prove.  If they win</a:t>
            </a:r>
          </a:p>
          <a:p>
            <a:r>
              <a:rPr lang="en-US" sz="3200" dirty="0" smtClean="0">
                <a:solidFill>
                  <a:schemeClr val="bg2"/>
                </a:solidFill>
              </a:rPr>
              <a:t>with near optimal probability,</a:t>
            </a:r>
          </a:p>
          <a:p>
            <a:r>
              <a:rPr lang="en-US" sz="3200" dirty="0">
                <a:solidFill>
                  <a:schemeClr val="bg2"/>
                </a:solidFill>
              </a:rPr>
              <a:t>t</a:t>
            </a:r>
            <a:r>
              <a:rPr lang="en-US" sz="3200" dirty="0" smtClean="0">
                <a:solidFill>
                  <a:schemeClr val="bg2"/>
                </a:solidFill>
              </a:rPr>
              <a:t>he theory of Miller-Shi 2013</a:t>
            </a:r>
          </a:p>
          <a:p>
            <a:r>
              <a:rPr lang="en-US" sz="3200" dirty="0">
                <a:solidFill>
                  <a:schemeClr val="bg2"/>
                </a:solidFill>
              </a:rPr>
              <a:t>g</a:t>
            </a:r>
            <a:r>
              <a:rPr lang="en-US" sz="3200" dirty="0" smtClean="0">
                <a:solidFill>
                  <a:schemeClr val="bg2"/>
                </a:solidFill>
              </a:rPr>
              <a:t>ives the result.</a:t>
            </a:r>
          </a:p>
          <a:p>
            <a:endParaRPr lang="en-US" sz="3200" b="1" i="1" dirty="0">
              <a:solidFill>
                <a:schemeClr val="bg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 rot="888175" flipV="1">
            <a:off x="7581137" y="4393378"/>
            <a:ext cx="2700004" cy="1743239"/>
          </a:xfrm>
          <a:prstGeom prst="rect">
            <a:avLst/>
          </a:prstGeom>
          <a:solidFill>
            <a:srgbClr val="BE80FF"/>
          </a:solidFill>
          <a:scene3d>
            <a:camera prst="orthographicFront">
              <a:rot lat="4620000" lon="9000000" rev="9900000"/>
            </a:camera>
            <a:lightRig rig="threePt" dir="t"/>
          </a:scene3d>
          <a:sp3d extrusionH="1905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827392" y="5611013"/>
            <a:ext cx="0" cy="419100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9014346" y="2876492"/>
            <a:ext cx="1" cy="356058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616414" y="3679115"/>
            <a:ext cx="24312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Prob</a:t>
            </a:r>
            <a:r>
              <a:rPr lang="en-US" b="1" dirty="0" smtClean="0"/>
              <a:t> v</a:t>
            </a:r>
            <a:r>
              <a:rPr lang="en-US" dirty="0" smtClean="0"/>
              <a:t>: Do anti-</a:t>
            </a:r>
          </a:p>
          <a:p>
            <a:r>
              <a:rPr lang="en-US" dirty="0" smtClean="0"/>
              <a:t>commuting </a:t>
            </a:r>
            <a:r>
              <a:rPr lang="en-US" dirty="0" err="1" smtClean="0"/>
              <a:t>msrmts</a:t>
            </a:r>
            <a:endParaRPr lang="en-US" b="1" dirty="0" smtClean="0"/>
          </a:p>
          <a:p>
            <a:r>
              <a:rPr lang="en-US" b="1" dirty="0" err="1" smtClean="0"/>
              <a:t>Prob</a:t>
            </a:r>
            <a:r>
              <a:rPr lang="en-US" b="1" dirty="0" smtClean="0"/>
              <a:t> h:</a:t>
            </a:r>
            <a:r>
              <a:rPr lang="en-US" dirty="0" smtClean="0"/>
              <a:t> flip a coin.</a:t>
            </a:r>
          </a:p>
          <a:p>
            <a:r>
              <a:rPr lang="en-US" b="1" dirty="0" err="1" smtClean="0"/>
              <a:t>Prob</a:t>
            </a:r>
            <a:r>
              <a:rPr lang="en-US" b="1" dirty="0" smtClean="0"/>
              <a:t> (1-v-h):</a:t>
            </a:r>
            <a:r>
              <a:rPr lang="en-US" dirty="0" smtClean="0"/>
              <a:t> Do an</a:t>
            </a:r>
          </a:p>
          <a:p>
            <a:r>
              <a:rPr lang="en-US" dirty="0" smtClean="0"/>
              <a:t>unknown </a:t>
            </a:r>
            <a:r>
              <a:rPr lang="en-US" dirty="0" err="1" smtClean="0"/>
              <a:t>msrmt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14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365125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Simulating Trusted Measurements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>
              <a:solidFill>
                <a:schemeClr val="bg2"/>
              </a:solidFill>
              <a:cs typeface="Aparajita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41714" y="5497398"/>
            <a:ext cx="6823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1011                      1010010001011101010001011101101010001111111010100010 ….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9323408" y="2737413"/>
            <a:ext cx="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/>
          <p:cNvSpPr txBox="1">
            <a:spLocks/>
          </p:cNvSpPr>
          <p:nvPr/>
        </p:nvSpPr>
        <p:spPr>
          <a:xfrm>
            <a:off x="979100" y="1821404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2"/>
              </a:solidFill>
              <a:cs typeface="Aparajita" panose="020B06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/>
              </a:solidFill>
              <a:cs typeface="Aparajita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200" y="1690688"/>
            <a:ext cx="1059717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2"/>
                </a:solidFill>
              </a:rPr>
              <a:t>We can force </a:t>
            </a:r>
            <a:r>
              <a:rPr lang="en-US" sz="3200" i="1" dirty="0" smtClean="0">
                <a:solidFill>
                  <a:schemeClr val="bg2"/>
                </a:solidFill>
              </a:rPr>
              <a:t>untrusted</a:t>
            </a:r>
            <a:r>
              <a:rPr lang="en-US" sz="3200" dirty="0" smtClean="0">
                <a:solidFill>
                  <a:schemeClr val="bg2"/>
                </a:solidFill>
              </a:rPr>
              <a:t> devices to perform </a:t>
            </a:r>
            <a:r>
              <a:rPr lang="en-US" sz="3200" i="1" dirty="0" smtClean="0">
                <a:solidFill>
                  <a:schemeClr val="bg2"/>
                </a:solidFill>
              </a:rPr>
              <a:t>partially trusted</a:t>
            </a:r>
            <a:r>
              <a:rPr lang="en-US" sz="3200" dirty="0" smtClean="0">
                <a:solidFill>
                  <a:schemeClr val="bg2"/>
                </a:solidFill>
              </a:rPr>
              <a:t> measurements!</a:t>
            </a:r>
          </a:p>
          <a:p>
            <a:endParaRPr lang="en-US" sz="3200" dirty="0">
              <a:solidFill>
                <a:schemeClr val="bg2"/>
              </a:solidFill>
            </a:endParaRPr>
          </a:p>
          <a:p>
            <a:r>
              <a:rPr lang="en-US" sz="3200" b="1" dirty="0" smtClean="0">
                <a:solidFill>
                  <a:schemeClr val="bg2"/>
                </a:solidFill>
              </a:rPr>
              <a:t>Question:</a:t>
            </a:r>
            <a:r>
              <a:rPr lang="en-US" sz="3200" dirty="0" smtClean="0">
                <a:solidFill>
                  <a:schemeClr val="bg2"/>
                </a:solidFill>
              </a:rPr>
              <a:t> Can the result be</a:t>
            </a:r>
          </a:p>
          <a:p>
            <a:r>
              <a:rPr lang="en-US" sz="3200" dirty="0">
                <a:solidFill>
                  <a:schemeClr val="bg2"/>
                </a:solidFill>
              </a:rPr>
              <a:t>g</a:t>
            </a:r>
            <a:r>
              <a:rPr lang="en-US" sz="3200" dirty="0" smtClean="0">
                <a:solidFill>
                  <a:schemeClr val="bg2"/>
                </a:solidFill>
              </a:rPr>
              <a:t>eneralized to non-self-tests?</a:t>
            </a:r>
          </a:p>
          <a:p>
            <a:endParaRPr lang="en-US" sz="3200" b="1" i="1" dirty="0">
              <a:solidFill>
                <a:schemeClr val="bg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 rot="888175" flipV="1">
            <a:off x="7581137" y="4393378"/>
            <a:ext cx="2700004" cy="1743239"/>
          </a:xfrm>
          <a:prstGeom prst="rect">
            <a:avLst/>
          </a:prstGeom>
          <a:solidFill>
            <a:srgbClr val="BE80FF"/>
          </a:solidFill>
          <a:scene3d>
            <a:camera prst="orthographicFront">
              <a:rot lat="4620000" lon="9000000" rev="9900000"/>
            </a:camera>
            <a:lightRig rig="threePt" dir="t"/>
          </a:scene3d>
          <a:sp3d extrusionH="1905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827392" y="5611013"/>
            <a:ext cx="0" cy="419100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9014346" y="2876492"/>
            <a:ext cx="1" cy="356058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616414" y="3679115"/>
            <a:ext cx="24312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Prob</a:t>
            </a:r>
            <a:r>
              <a:rPr lang="en-US" b="1" dirty="0" smtClean="0"/>
              <a:t> v</a:t>
            </a:r>
            <a:r>
              <a:rPr lang="en-US" dirty="0" smtClean="0"/>
              <a:t>: Do anti-</a:t>
            </a:r>
          </a:p>
          <a:p>
            <a:r>
              <a:rPr lang="en-US" dirty="0" smtClean="0"/>
              <a:t>commuting </a:t>
            </a:r>
            <a:r>
              <a:rPr lang="en-US" dirty="0" err="1" smtClean="0"/>
              <a:t>msrmts</a:t>
            </a:r>
            <a:endParaRPr lang="en-US" b="1" dirty="0" smtClean="0"/>
          </a:p>
          <a:p>
            <a:r>
              <a:rPr lang="en-US" b="1" dirty="0" err="1" smtClean="0"/>
              <a:t>Prob</a:t>
            </a:r>
            <a:r>
              <a:rPr lang="en-US" b="1" dirty="0" smtClean="0"/>
              <a:t> h:</a:t>
            </a:r>
            <a:r>
              <a:rPr lang="en-US" dirty="0" smtClean="0"/>
              <a:t> flip a coin.</a:t>
            </a:r>
          </a:p>
          <a:p>
            <a:r>
              <a:rPr lang="en-US" b="1" dirty="0" err="1" smtClean="0"/>
              <a:t>Prob</a:t>
            </a:r>
            <a:r>
              <a:rPr lang="en-US" b="1" dirty="0" smtClean="0"/>
              <a:t> (1-v-h):</a:t>
            </a:r>
            <a:r>
              <a:rPr lang="en-US" dirty="0" smtClean="0"/>
              <a:t> Do an</a:t>
            </a:r>
          </a:p>
          <a:p>
            <a:r>
              <a:rPr lang="en-US" dirty="0" smtClean="0"/>
              <a:t>unknown </a:t>
            </a:r>
            <a:r>
              <a:rPr lang="en-US" dirty="0" err="1" smtClean="0"/>
              <a:t>msrmt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85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799" y="210332"/>
            <a:ext cx="9144000" cy="1641490"/>
          </a:xfrm>
        </p:spPr>
        <p:txBody>
          <a:bodyPr>
            <a:noAutofit/>
          </a:bodyPr>
          <a:lstStyle/>
          <a:p>
            <a:r>
              <a:rPr lang="en-US" sz="7200" dirty="0" smtClean="0"/>
              <a:t/>
            </a:r>
            <a:br>
              <a:rPr lang="en-US" sz="7200" dirty="0" smtClean="0"/>
            </a:br>
            <a:endParaRPr lang="en-US" sz="6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93" y="1851822"/>
            <a:ext cx="9036423" cy="4651773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739886" y="354713"/>
            <a:ext cx="9144000" cy="164149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 smtClean="0"/>
              <a:t>Finding the pieces to the puzzle…</a:t>
            </a:r>
            <a:br>
              <a:rPr lang="en-US" sz="7200" dirty="0" smtClean="0"/>
            </a:br>
            <a:endParaRPr lang="en-US" sz="6400" dirty="0"/>
          </a:p>
        </p:txBody>
      </p:sp>
      <p:sp>
        <p:nvSpPr>
          <p:cNvPr id="5" name="TextBox 4"/>
          <p:cNvSpPr txBox="1"/>
          <p:nvPr/>
        </p:nvSpPr>
        <p:spPr>
          <a:xfrm>
            <a:off x="2102221" y="2893147"/>
            <a:ext cx="1974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Measure</a:t>
            </a:r>
          </a:p>
          <a:p>
            <a:r>
              <a:rPr lang="en-US" sz="2400" dirty="0">
                <a:solidFill>
                  <a:schemeClr val="bg1"/>
                </a:solidFill>
              </a:rPr>
              <a:t>o</a:t>
            </a:r>
            <a:r>
              <a:rPr lang="en-US" sz="2400" dirty="0" smtClean="0">
                <a:solidFill>
                  <a:schemeClr val="bg1"/>
                </a:solidFill>
              </a:rPr>
              <a:t>f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Randomness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832" y="4628058"/>
            <a:ext cx="20054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Bound on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Smooth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Min-entropy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8945" y="2875977"/>
            <a:ext cx="20054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Uncertainty</a:t>
            </a:r>
          </a:p>
          <a:p>
            <a:r>
              <a:rPr lang="en-US" sz="2400" dirty="0" smtClean="0"/>
              <a:t>Principle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37976" y="4499741"/>
            <a:ext cx="20054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Handling</a:t>
            </a:r>
          </a:p>
          <a:p>
            <a:r>
              <a:rPr lang="en-US" sz="2400" dirty="0" smtClean="0"/>
              <a:t>Device</a:t>
            </a:r>
          </a:p>
          <a:p>
            <a:r>
              <a:rPr lang="en-US" sz="2400" dirty="0" smtClean="0"/>
              <a:t>failures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35231" y="4628058"/>
            <a:ext cx="22945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Simulating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Trusted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Measurements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35231" y="2499417"/>
            <a:ext cx="2294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Self-Testing</a:t>
            </a:r>
          </a:p>
        </p:txBody>
      </p:sp>
    </p:spTree>
    <p:extLst>
      <p:ext uri="{BB962C8B-B14F-4D97-AF65-F5344CB8AC3E}">
        <p14:creationId xmlns:p14="http://schemas.microsoft.com/office/powerpoint/2010/main" val="391993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365125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The right measure of randomness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>
              <a:solidFill>
                <a:schemeClr val="bg2"/>
              </a:solidFill>
              <a:cs typeface="Aparajita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41714" y="5497398"/>
            <a:ext cx="6823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1011                      1010010001011101010001011101101010001111111010100010 ….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9323408" y="2737413"/>
            <a:ext cx="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/>
          <p:cNvSpPr txBox="1">
            <a:spLocks/>
          </p:cNvSpPr>
          <p:nvPr/>
        </p:nvSpPr>
        <p:spPr>
          <a:xfrm>
            <a:off x="979100" y="1821404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2"/>
              </a:solidFill>
              <a:cs typeface="Aparajita" panose="020B06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/>
              </a:solidFill>
              <a:cs typeface="Aparajita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200" y="1690688"/>
            <a:ext cx="1059717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2"/>
                </a:solidFill>
              </a:rPr>
              <a:t>How do we measure the randomness</a:t>
            </a:r>
          </a:p>
          <a:p>
            <a:r>
              <a:rPr lang="en-US" sz="3200" dirty="0" smtClean="0">
                <a:solidFill>
                  <a:schemeClr val="bg2"/>
                </a:solidFill>
              </a:rPr>
              <a:t>of the protocol, in terms of the joint</a:t>
            </a:r>
          </a:p>
          <a:p>
            <a:r>
              <a:rPr lang="en-US" sz="3200" dirty="0">
                <a:solidFill>
                  <a:schemeClr val="bg2"/>
                </a:solidFill>
              </a:rPr>
              <a:t>s</a:t>
            </a:r>
            <a:r>
              <a:rPr lang="en-US" sz="3200" dirty="0" smtClean="0">
                <a:solidFill>
                  <a:schemeClr val="bg2"/>
                </a:solidFill>
              </a:rPr>
              <a:t>tate </a:t>
            </a:r>
            <a:r>
              <a:rPr lang="en-US" sz="3200" dirty="0" smtClean="0">
                <a:solidFill>
                  <a:schemeClr val="bg2"/>
                </a:solidFill>
                <a:latin typeface="Symbol" panose="05050102010706020507" pitchFamily="18" charset="2"/>
              </a:rPr>
              <a:t>G</a:t>
            </a:r>
            <a:r>
              <a:rPr lang="en-US" sz="3200" dirty="0" smtClean="0">
                <a:solidFill>
                  <a:schemeClr val="bg2"/>
                </a:solidFill>
                <a:latin typeface="+mj-lt"/>
              </a:rPr>
              <a:t> of the inputs, outputs, and</a:t>
            </a:r>
          </a:p>
          <a:p>
            <a:r>
              <a:rPr lang="en-US" sz="3200" dirty="0">
                <a:solidFill>
                  <a:schemeClr val="bg2"/>
                </a:solidFill>
                <a:latin typeface="+mj-lt"/>
              </a:rPr>
              <a:t>a</a:t>
            </a:r>
            <a:r>
              <a:rPr lang="en-US" sz="3200" dirty="0" smtClean="0">
                <a:solidFill>
                  <a:schemeClr val="bg2"/>
                </a:solidFill>
                <a:latin typeface="+mj-lt"/>
              </a:rPr>
              <a:t>dversary?</a:t>
            </a:r>
            <a:endParaRPr lang="en-US" sz="3200" dirty="0" smtClean="0">
              <a:solidFill>
                <a:schemeClr val="bg2"/>
              </a:solidFill>
            </a:endParaRPr>
          </a:p>
          <a:p>
            <a:endParaRPr lang="en-US" sz="3200" b="1" i="1" dirty="0">
              <a:solidFill>
                <a:schemeClr val="bg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16414" y="3679115"/>
            <a:ext cx="24312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Prob</a:t>
            </a:r>
            <a:r>
              <a:rPr lang="en-US" b="1" dirty="0" smtClean="0"/>
              <a:t> v</a:t>
            </a:r>
            <a:r>
              <a:rPr lang="en-US" dirty="0" smtClean="0"/>
              <a:t>: Do anti-</a:t>
            </a:r>
          </a:p>
          <a:p>
            <a:r>
              <a:rPr lang="en-US" dirty="0" smtClean="0"/>
              <a:t>commuting </a:t>
            </a:r>
            <a:r>
              <a:rPr lang="en-US" dirty="0" err="1" smtClean="0"/>
              <a:t>msrmts</a:t>
            </a:r>
            <a:endParaRPr lang="en-US" b="1" dirty="0" smtClean="0"/>
          </a:p>
          <a:p>
            <a:r>
              <a:rPr lang="en-US" b="1" dirty="0" err="1" smtClean="0"/>
              <a:t>Prob</a:t>
            </a:r>
            <a:r>
              <a:rPr lang="en-US" b="1" dirty="0" smtClean="0"/>
              <a:t> h:</a:t>
            </a:r>
            <a:r>
              <a:rPr lang="en-US" dirty="0" smtClean="0"/>
              <a:t> flip a coin.</a:t>
            </a:r>
          </a:p>
          <a:p>
            <a:r>
              <a:rPr lang="en-US" b="1" dirty="0" err="1" smtClean="0"/>
              <a:t>Prob</a:t>
            </a:r>
            <a:r>
              <a:rPr lang="en-US" b="1" dirty="0" smtClean="0"/>
              <a:t> (1-v-h):</a:t>
            </a:r>
            <a:r>
              <a:rPr lang="en-US" dirty="0" smtClean="0"/>
              <a:t> Do an</a:t>
            </a:r>
          </a:p>
          <a:p>
            <a:r>
              <a:rPr lang="en-US" dirty="0" smtClean="0"/>
              <a:t>unknown </a:t>
            </a:r>
            <a:r>
              <a:rPr lang="en-US" dirty="0" err="1" smtClean="0"/>
              <a:t>msrmt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9715810" y="4131979"/>
            <a:ext cx="1" cy="371782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9695427" y="4783773"/>
            <a:ext cx="20383" cy="298991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558929" y="1694909"/>
            <a:ext cx="62961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569400" y="5072955"/>
            <a:ext cx="6296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4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rot="888175">
            <a:off x="9534968" y="4551782"/>
            <a:ext cx="320918" cy="364383"/>
          </a:xfrm>
          <a:prstGeom prst="rect">
            <a:avLst/>
          </a:prstGeom>
          <a:solidFill>
            <a:srgbClr val="FF0000"/>
          </a:solidFill>
          <a:scene3d>
            <a:camera prst="orthographicFront">
              <a:rot lat="4620000" lon="9000000" rev="9900000"/>
            </a:camera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369449" y="4638698"/>
            <a:ext cx="1000462" cy="46638"/>
          </a:xfrm>
          <a:prstGeom prst="straightConnector1">
            <a:avLst/>
          </a:prstGeom>
          <a:ln w="76200"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12755" y="4177033"/>
            <a:ext cx="2162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</a:rPr>
              <a:t>Device with</a:t>
            </a:r>
          </a:p>
          <a:p>
            <a:r>
              <a:rPr lang="en-US" sz="2400" dirty="0">
                <a:solidFill>
                  <a:schemeClr val="bg2"/>
                </a:solidFill>
              </a:rPr>
              <a:t>t</a:t>
            </a:r>
            <a:r>
              <a:rPr lang="en-US" sz="2400" dirty="0" smtClean="0">
                <a:solidFill>
                  <a:schemeClr val="bg2"/>
                </a:solidFill>
              </a:rPr>
              <a:t>rusted measurements</a:t>
            </a:r>
            <a:endParaRPr lang="en-US" sz="2400" dirty="0">
              <a:solidFill>
                <a:schemeClr val="bg2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alphaModFix/>
            <a:grayscl/>
          </a:blip>
          <a:srcRect/>
          <a:stretch>
            <a:fillRect/>
          </a:stretch>
        </p:blipFill>
        <p:spPr>
          <a:xfrm>
            <a:off x="10953674" y="5046471"/>
            <a:ext cx="647878" cy="6325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" name="Straight Connector 21"/>
          <p:cNvCxnSpPr>
            <a:stCxn id="23" idx="2"/>
          </p:cNvCxnSpPr>
          <p:nvPr/>
        </p:nvCxnSpPr>
        <p:spPr>
          <a:xfrm flipH="1" flipV="1">
            <a:off x="9873488" y="4565019"/>
            <a:ext cx="863903" cy="973450"/>
          </a:xfrm>
          <a:prstGeom prst="line">
            <a:avLst/>
          </a:prstGeom>
          <a:ln w="76200">
            <a:solidFill>
              <a:srgbClr val="FFC8C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10737391" y="5422576"/>
            <a:ext cx="216283" cy="23178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13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365125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The right measure of randomness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>
              <a:solidFill>
                <a:schemeClr val="bg2"/>
              </a:solidFill>
              <a:cs typeface="Aparajita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41714" y="5497398"/>
            <a:ext cx="6823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1011                      1010010001011101010001011101101010001111111010100010 ….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9323408" y="2737413"/>
            <a:ext cx="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/>
          <p:cNvSpPr txBox="1">
            <a:spLocks/>
          </p:cNvSpPr>
          <p:nvPr/>
        </p:nvSpPr>
        <p:spPr>
          <a:xfrm>
            <a:off x="979100" y="1821404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2"/>
              </a:solidFill>
              <a:cs typeface="Aparajita" panose="020B06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/>
              </a:solidFill>
              <a:cs typeface="Aparajita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200" y="1690688"/>
            <a:ext cx="1059717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2"/>
                </a:solidFill>
              </a:rPr>
              <a:t>Min-entropy?</a:t>
            </a:r>
          </a:p>
          <a:p>
            <a:endParaRPr lang="en-US" sz="3200" b="1" dirty="0">
              <a:solidFill>
                <a:schemeClr val="bg2"/>
              </a:solidFill>
            </a:endParaRPr>
          </a:p>
          <a:p>
            <a:r>
              <a:rPr lang="en-US" sz="3200" b="1" dirty="0" smtClean="0">
                <a:solidFill>
                  <a:schemeClr val="bg2"/>
                </a:solidFill>
              </a:rPr>
              <a:t>Smooth min-entropy?</a:t>
            </a:r>
          </a:p>
          <a:p>
            <a:endParaRPr lang="en-US" sz="3200" b="1" dirty="0">
              <a:solidFill>
                <a:schemeClr val="bg2"/>
              </a:solidFill>
            </a:endParaRPr>
          </a:p>
          <a:p>
            <a:r>
              <a:rPr lang="en-US" sz="3200" b="1" dirty="0" smtClean="0">
                <a:solidFill>
                  <a:schemeClr val="bg2"/>
                </a:solidFill>
              </a:rPr>
              <a:t>The trace of the square</a:t>
            </a:r>
          </a:p>
          <a:p>
            <a:r>
              <a:rPr lang="en-US" sz="3200" b="1" dirty="0" smtClean="0">
                <a:solidFill>
                  <a:schemeClr val="bg2"/>
                </a:solidFill>
              </a:rPr>
              <a:t>of </a:t>
            </a:r>
            <a:r>
              <a:rPr lang="en-US" sz="3200" dirty="0" smtClean="0">
                <a:solidFill>
                  <a:schemeClr val="bg2"/>
                </a:solidFill>
                <a:latin typeface="Symbol" panose="05050102010706020507" pitchFamily="18" charset="2"/>
              </a:rPr>
              <a:t>G</a:t>
            </a:r>
            <a:r>
              <a:rPr lang="en-US" sz="3200" b="1" dirty="0" smtClean="0">
                <a:solidFill>
                  <a:schemeClr val="bg2"/>
                </a:solidFill>
              </a:rPr>
              <a:t> ?</a:t>
            </a:r>
          </a:p>
          <a:p>
            <a:endParaRPr lang="en-US" sz="3200" b="1" dirty="0">
              <a:solidFill>
                <a:schemeClr val="bg2"/>
              </a:solidFill>
            </a:endParaRPr>
          </a:p>
          <a:p>
            <a:r>
              <a:rPr lang="en-US" sz="3200" b="1" dirty="0" smtClean="0">
                <a:solidFill>
                  <a:schemeClr val="bg2"/>
                </a:solidFill>
              </a:rPr>
              <a:t>Collision entropy?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16414" y="3679115"/>
            <a:ext cx="24312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Prob</a:t>
            </a:r>
            <a:r>
              <a:rPr lang="en-US" b="1" dirty="0" smtClean="0"/>
              <a:t> v</a:t>
            </a:r>
            <a:r>
              <a:rPr lang="en-US" dirty="0" smtClean="0"/>
              <a:t>: Do anti-</a:t>
            </a:r>
          </a:p>
          <a:p>
            <a:r>
              <a:rPr lang="en-US" dirty="0" smtClean="0"/>
              <a:t>commuting </a:t>
            </a:r>
            <a:r>
              <a:rPr lang="en-US" dirty="0" err="1" smtClean="0"/>
              <a:t>msrmts</a:t>
            </a:r>
            <a:endParaRPr lang="en-US" b="1" dirty="0" smtClean="0"/>
          </a:p>
          <a:p>
            <a:r>
              <a:rPr lang="en-US" b="1" dirty="0" err="1" smtClean="0"/>
              <a:t>Prob</a:t>
            </a:r>
            <a:r>
              <a:rPr lang="en-US" b="1" dirty="0" smtClean="0"/>
              <a:t> h:</a:t>
            </a:r>
            <a:r>
              <a:rPr lang="en-US" dirty="0" smtClean="0"/>
              <a:t> flip a coin.</a:t>
            </a:r>
          </a:p>
          <a:p>
            <a:r>
              <a:rPr lang="en-US" b="1" dirty="0" err="1" smtClean="0"/>
              <a:t>Prob</a:t>
            </a:r>
            <a:r>
              <a:rPr lang="en-US" b="1" dirty="0" smtClean="0"/>
              <a:t> (1-v-h):</a:t>
            </a:r>
            <a:r>
              <a:rPr lang="en-US" dirty="0" smtClean="0"/>
              <a:t> Do an</a:t>
            </a:r>
          </a:p>
          <a:p>
            <a:r>
              <a:rPr lang="en-US" dirty="0" smtClean="0"/>
              <a:t>unknown </a:t>
            </a:r>
            <a:r>
              <a:rPr lang="en-US" dirty="0" err="1" smtClean="0"/>
              <a:t>msrmt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9715810" y="4131979"/>
            <a:ext cx="1" cy="371782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9695427" y="4783773"/>
            <a:ext cx="20383" cy="298991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558929" y="1694909"/>
            <a:ext cx="62961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569400" y="5072955"/>
            <a:ext cx="6296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4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rot="888175">
            <a:off x="9534968" y="4551782"/>
            <a:ext cx="320918" cy="364383"/>
          </a:xfrm>
          <a:prstGeom prst="rect">
            <a:avLst/>
          </a:prstGeom>
          <a:solidFill>
            <a:srgbClr val="FF0000"/>
          </a:solidFill>
          <a:scene3d>
            <a:camera prst="orthographicFront">
              <a:rot lat="4620000" lon="9000000" rev="9900000"/>
            </a:camera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alphaModFix/>
            <a:grayscl/>
          </a:blip>
          <a:srcRect/>
          <a:stretch>
            <a:fillRect/>
          </a:stretch>
        </p:blipFill>
        <p:spPr>
          <a:xfrm>
            <a:off x="10953674" y="5046471"/>
            <a:ext cx="647878" cy="6325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" name="Straight Connector 21"/>
          <p:cNvCxnSpPr>
            <a:stCxn id="23" idx="2"/>
          </p:cNvCxnSpPr>
          <p:nvPr/>
        </p:nvCxnSpPr>
        <p:spPr>
          <a:xfrm flipH="1" flipV="1">
            <a:off x="9873488" y="4565019"/>
            <a:ext cx="863903" cy="973450"/>
          </a:xfrm>
          <a:prstGeom prst="line">
            <a:avLst/>
          </a:prstGeom>
          <a:ln w="76200">
            <a:solidFill>
              <a:srgbClr val="FFC8C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10737391" y="5422576"/>
            <a:ext cx="216283" cy="23178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460642" y="1821404"/>
            <a:ext cx="40331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solidFill>
                  <a:schemeClr val="bg2"/>
                </a:solidFill>
              </a:rPr>
              <a:t>Too sharp—doesn’t work.</a:t>
            </a:r>
          </a:p>
          <a:p>
            <a:r>
              <a:rPr lang="en-US" sz="3200" i="1" dirty="0" smtClean="0">
                <a:solidFill>
                  <a:schemeClr val="bg2"/>
                </a:solidFill>
              </a:rPr>
              <a:t>Too complex.</a:t>
            </a:r>
          </a:p>
          <a:p>
            <a:endParaRPr lang="en-US" sz="3200" i="1" dirty="0">
              <a:solidFill>
                <a:schemeClr val="bg2"/>
              </a:solidFill>
            </a:endParaRPr>
          </a:p>
          <a:p>
            <a:r>
              <a:rPr lang="en-US" sz="3200" i="1" dirty="0" smtClean="0">
                <a:solidFill>
                  <a:schemeClr val="bg2"/>
                </a:solidFill>
              </a:rPr>
              <a:t>Better—works for</a:t>
            </a:r>
          </a:p>
          <a:p>
            <a:r>
              <a:rPr lang="en-US" sz="3200" i="1" dirty="0">
                <a:solidFill>
                  <a:schemeClr val="bg2"/>
                </a:solidFill>
              </a:rPr>
              <a:t>m</a:t>
            </a:r>
            <a:r>
              <a:rPr lang="en-US" sz="3200" i="1" dirty="0" smtClean="0">
                <a:solidFill>
                  <a:schemeClr val="bg2"/>
                </a:solidFill>
              </a:rPr>
              <a:t>ax. entangled case.</a:t>
            </a:r>
          </a:p>
          <a:p>
            <a:endParaRPr lang="en-US" sz="3200" i="1" dirty="0">
              <a:solidFill>
                <a:schemeClr val="bg2"/>
              </a:solidFill>
            </a:endParaRPr>
          </a:p>
          <a:p>
            <a:r>
              <a:rPr lang="en-US" sz="3200" i="1" dirty="0" smtClean="0">
                <a:solidFill>
                  <a:schemeClr val="bg2"/>
                </a:solidFill>
              </a:rPr>
              <a:t>Even better.  But</a:t>
            </a:r>
          </a:p>
          <a:p>
            <a:r>
              <a:rPr lang="en-US" sz="3200" i="1" dirty="0">
                <a:solidFill>
                  <a:schemeClr val="bg2"/>
                </a:solidFill>
              </a:rPr>
              <a:t>n</a:t>
            </a:r>
            <a:r>
              <a:rPr lang="en-US" sz="3200" i="1" dirty="0" smtClean="0">
                <a:solidFill>
                  <a:schemeClr val="bg2"/>
                </a:solidFill>
              </a:rPr>
              <a:t>ot good for small q.</a:t>
            </a:r>
          </a:p>
        </p:txBody>
      </p:sp>
    </p:spTree>
    <p:extLst>
      <p:ext uri="{BB962C8B-B14F-4D97-AF65-F5344CB8AC3E}">
        <p14:creationId xmlns:p14="http://schemas.microsoft.com/office/powerpoint/2010/main" val="2054029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365125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The right measure of randomness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>
              <a:solidFill>
                <a:schemeClr val="bg2"/>
              </a:solidFill>
              <a:cs typeface="Aparajita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41714" y="5497398"/>
            <a:ext cx="6823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1011                      1010010001011101010001011101101010001111111010100010 ….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9323408" y="2737413"/>
            <a:ext cx="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/>
          <p:cNvSpPr txBox="1">
            <a:spLocks/>
          </p:cNvSpPr>
          <p:nvPr/>
        </p:nvSpPr>
        <p:spPr>
          <a:xfrm>
            <a:off x="979100" y="1821404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2"/>
              </a:solidFill>
              <a:cs typeface="Aparajita" panose="020B06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/>
              </a:solidFill>
              <a:cs typeface="Aparajita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200" y="1690688"/>
            <a:ext cx="1059717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/>
                </a:solidFill>
                <a:latin typeface="Symbol" panose="05050102010706020507" pitchFamily="18" charset="2"/>
              </a:rPr>
              <a:t>a</a:t>
            </a:r>
            <a:r>
              <a:rPr lang="en-US" sz="3200" b="1" dirty="0" smtClean="0">
                <a:solidFill>
                  <a:schemeClr val="bg2"/>
                </a:solidFill>
                <a:latin typeface="+mj-lt"/>
              </a:rPr>
              <a:t>-</a:t>
            </a:r>
            <a:r>
              <a:rPr lang="en-US" sz="3200" b="1" dirty="0" err="1" smtClean="0">
                <a:solidFill>
                  <a:schemeClr val="bg2"/>
                </a:solidFill>
                <a:latin typeface="+mj-lt"/>
              </a:rPr>
              <a:t>Renyi</a:t>
            </a:r>
            <a:r>
              <a:rPr lang="en-US" sz="3200" b="1" dirty="0" smtClean="0">
                <a:solidFill>
                  <a:schemeClr val="bg2"/>
                </a:solidFill>
                <a:latin typeface="+mj-lt"/>
              </a:rPr>
              <a:t> entropy,</a:t>
            </a:r>
          </a:p>
          <a:p>
            <a:r>
              <a:rPr lang="en-US" sz="3200" b="1" dirty="0">
                <a:solidFill>
                  <a:schemeClr val="bg2"/>
                </a:solidFill>
                <a:latin typeface="+mj-lt"/>
              </a:rPr>
              <a:t>w</a:t>
            </a:r>
            <a:r>
              <a:rPr lang="en-US" sz="3200" b="1" dirty="0" smtClean="0">
                <a:solidFill>
                  <a:schemeClr val="bg2"/>
                </a:solidFill>
                <a:latin typeface="+mj-lt"/>
              </a:rPr>
              <a:t>ith </a:t>
            </a:r>
            <a:r>
              <a:rPr lang="en-US" sz="3200" b="1" dirty="0" smtClean="0">
                <a:solidFill>
                  <a:schemeClr val="bg2"/>
                </a:solidFill>
                <a:latin typeface="Symbol" panose="05050102010706020507" pitchFamily="18" charset="2"/>
              </a:rPr>
              <a:t>a=1+K</a:t>
            </a:r>
            <a:r>
              <a:rPr lang="en-US" sz="3200" b="1" dirty="0" smtClean="0">
                <a:solidFill>
                  <a:schemeClr val="bg2"/>
                </a:solidFill>
                <a:latin typeface="+mj-lt"/>
              </a:rPr>
              <a:t>q.</a:t>
            </a:r>
          </a:p>
          <a:p>
            <a:endParaRPr lang="en-US" sz="3200" b="1" dirty="0">
              <a:solidFill>
                <a:schemeClr val="bg2"/>
              </a:solidFill>
              <a:latin typeface="+mj-lt"/>
            </a:endParaRPr>
          </a:p>
          <a:p>
            <a:r>
              <a:rPr lang="en-US" sz="2200" dirty="0" smtClean="0">
                <a:solidFill>
                  <a:schemeClr val="bg2"/>
                </a:solidFill>
                <a:latin typeface="+mj-lt"/>
              </a:rPr>
              <a:t>(a la </a:t>
            </a:r>
            <a:r>
              <a:rPr lang="en-US" sz="2200" dirty="0" err="1" smtClean="0">
                <a:solidFill>
                  <a:schemeClr val="bg2"/>
                </a:solidFill>
                <a:latin typeface="+mj-lt"/>
              </a:rPr>
              <a:t>Jaksic</a:t>
            </a:r>
            <a:r>
              <a:rPr lang="en-US" sz="2200" dirty="0" smtClean="0">
                <a:solidFill>
                  <a:schemeClr val="bg2"/>
                </a:solidFill>
                <a:latin typeface="+mj-lt"/>
              </a:rPr>
              <a:t> et al. 2011, Mueller-</a:t>
            </a:r>
            <a:r>
              <a:rPr lang="en-US" sz="2200" dirty="0" err="1" smtClean="0">
                <a:solidFill>
                  <a:schemeClr val="bg2"/>
                </a:solidFill>
                <a:latin typeface="+mj-lt"/>
              </a:rPr>
              <a:t>Lennert</a:t>
            </a:r>
            <a:r>
              <a:rPr lang="en-US" sz="2200" dirty="0" smtClean="0">
                <a:solidFill>
                  <a:schemeClr val="bg2"/>
                </a:solidFill>
                <a:latin typeface="+mj-lt"/>
              </a:rPr>
              <a:t> et al. 2013,</a:t>
            </a:r>
          </a:p>
          <a:p>
            <a:r>
              <a:rPr lang="en-US" sz="2200" dirty="0" smtClean="0">
                <a:solidFill>
                  <a:schemeClr val="bg2"/>
                </a:solidFill>
                <a:latin typeface="+mj-lt"/>
              </a:rPr>
              <a:t>Wilde et al. 2013)</a:t>
            </a:r>
          </a:p>
          <a:p>
            <a:endParaRPr lang="en-US" sz="2200" dirty="0">
              <a:solidFill>
                <a:schemeClr val="bg2"/>
              </a:solidFill>
              <a:latin typeface="+mj-lt"/>
            </a:endParaRPr>
          </a:p>
          <a:p>
            <a:r>
              <a:rPr lang="en-US" sz="3200" dirty="0" smtClean="0">
                <a:solidFill>
                  <a:schemeClr val="bg2"/>
                </a:solidFill>
                <a:latin typeface="+mj-lt"/>
              </a:rPr>
              <a:t>In the maximally entangled case, this is simply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9715810" y="4131979"/>
            <a:ext cx="1" cy="371782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9695427" y="4783773"/>
            <a:ext cx="20383" cy="298991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558929" y="1694909"/>
            <a:ext cx="62961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569400" y="5072955"/>
            <a:ext cx="6296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4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rot="888175">
            <a:off x="9534968" y="4551782"/>
            <a:ext cx="320918" cy="364383"/>
          </a:xfrm>
          <a:prstGeom prst="rect">
            <a:avLst/>
          </a:prstGeom>
          <a:solidFill>
            <a:srgbClr val="FF0000"/>
          </a:solidFill>
          <a:scene3d>
            <a:camera prst="orthographicFront">
              <a:rot lat="4620000" lon="9000000" rev="9900000"/>
            </a:camera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alphaModFix/>
            <a:grayscl/>
          </a:blip>
          <a:srcRect/>
          <a:stretch>
            <a:fillRect/>
          </a:stretch>
        </p:blipFill>
        <p:spPr>
          <a:xfrm>
            <a:off x="10953674" y="5046471"/>
            <a:ext cx="647878" cy="6325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" name="Straight Connector 21"/>
          <p:cNvCxnSpPr>
            <a:stCxn id="23" idx="2"/>
          </p:cNvCxnSpPr>
          <p:nvPr/>
        </p:nvCxnSpPr>
        <p:spPr>
          <a:xfrm flipH="1" flipV="1">
            <a:off x="9873488" y="4565019"/>
            <a:ext cx="863903" cy="973450"/>
          </a:xfrm>
          <a:prstGeom prst="line">
            <a:avLst/>
          </a:prstGeom>
          <a:ln w="76200">
            <a:solidFill>
              <a:srgbClr val="FFC8C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10737391" y="5422576"/>
            <a:ext cx="216283" cy="23178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460642" y="1821404"/>
            <a:ext cx="4033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solidFill>
                  <a:schemeClr val="bg2"/>
                </a:solidFill>
              </a:rPr>
              <a:t>Perfect.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273" y="4849639"/>
            <a:ext cx="324802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5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365125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An Uncertainty Principle</a:t>
            </a:r>
            <a:b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</a:b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Aparajita" panose="020B0604020202020204" pitchFamily="34" charset="0"/>
              </a:rPr>
              <a:t>(The Flux Capacitor)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>
              <a:solidFill>
                <a:schemeClr val="bg2"/>
              </a:solidFill>
              <a:cs typeface="Aparajita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41714" y="5497398"/>
            <a:ext cx="6823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1011                      1010010001011101010001011101101010001111111010100010 ….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9323408" y="2737413"/>
            <a:ext cx="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/>
          <p:cNvSpPr txBox="1">
            <a:spLocks/>
          </p:cNvSpPr>
          <p:nvPr/>
        </p:nvSpPr>
        <p:spPr>
          <a:xfrm>
            <a:off x="979100" y="1821404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2"/>
              </a:solidFill>
              <a:cs typeface="Aparajita" panose="020B06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/>
              </a:solidFill>
              <a:cs typeface="Aparajit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16414" y="3679115"/>
            <a:ext cx="24312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Prob</a:t>
            </a:r>
            <a:r>
              <a:rPr lang="en-US" b="1" dirty="0" smtClean="0"/>
              <a:t> v</a:t>
            </a:r>
            <a:r>
              <a:rPr lang="en-US" dirty="0" smtClean="0"/>
              <a:t>: Do anti-</a:t>
            </a:r>
          </a:p>
          <a:p>
            <a:r>
              <a:rPr lang="en-US" dirty="0" smtClean="0"/>
              <a:t>commuting </a:t>
            </a:r>
            <a:r>
              <a:rPr lang="en-US" dirty="0" err="1" smtClean="0"/>
              <a:t>msrmts</a:t>
            </a:r>
            <a:endParaRPr lang="en-US" b="1" dirty="0" smtClean="0"/>
          </a:p>
          <a:p>
            <a:r>
              <a:rPr lang="en-US" b="1" dirty="0" err="1" smtClean="0"/>
              <a:t>Prob</a:t>
            </a:r>
            <a:r>
              <a:rPr lang="en-US" b="1" dirty="0" smtClean="0"/>
              <a:t> h:</a:t>
            </a:r>
            <a:r>
              <a:rPr lang="en-US" dirty="0" smtClean="0"/>
              <a:t> flip a coin.</a:t>
            </a:r>
          </a:p>
          <a:p>
            <a:r>
              <a:rPr lang="en-US" b="1" dirty="0" err="1" smtClean="0"/>
              <a:t>Prob</a:t>
            </a:r>
            <a:r>
              <a:rPr lang="en-US" b="1" dirty="0" smtClean="0"/>
              <a:t> (1-v-h):</a:t>
            </a:r>
            <a:r>
              <a:rPr lang="en-US" dirty="0" smtClean="0"/>
              <a:t> Do an</a:t>
            </a:r>
          </a:p>
          <a:p>
            <a:r>
              <a:rPr lang="en-US" dirty="0" smtClean="0"/>
              <a:t>unknown </a:t>
            </a:r>
            <a:r>
              <a:rPr lang="en-US" dirty="0" err="1" smtClean="0"/>
              <a:t>msrmt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9715810" y="4131979"/>
            <a:ext cx="1" cy="371782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9695427" y="4783773"/>
            <a:ext cx="20383" cy="298991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 rot="888175">
            <a:off x="9534968" y="4551782"/>
            <a:ext cx="320918" cy="364383"/>
          </a:xfrm>
          <a:prstGeom prst="rect">
            <a:avLst/>
          </a:prstGeom>
          <a:solidFill>
            <a:srgbClr val="FF0000"/>
          </a:solidFill>
          <a:scene3d>
            <a:camera prst="orthographicFront">
              <a:rot lat="4620000" lon="9000000" rev="9900000"/>
            </a:camera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00" y="2310589"/>
            <a:ext cx="9775586" cy="279903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Ink 22"/>
              <p14:cNvContentPartPr/>
              <p14:nvPr/>
            </p14:nvContentPartPr>
            <p14:xfrm>
              <a:off x="12388487" y="5256424"/>
              <a:ext cx="360" cy="36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70487" y="5238424"/>
                <a:ext cx="36360" cy="36360"/>
              </a:xfrm>
              <a:prstGeom prst="rect">
                <a:avLst/>
              </a:prstGeom>
            </p:spPr>
          </p:pic>
        </mc:Fallback>
      </mc:AlternateContent>
      <p:sp>
        <p:nvSpPr>
          <p:cNvPr id="65" name="TextBox 64"/>
          <p:cNvSpPr txBox="1"/>
          <p:nvPr/>
        </p:nvSpPr>
        <p:spPr>
          <a:xfrm>
            <a:off x="755009" y="5497398"/>
            <a:ext cx="10368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</a:rPr>
              <a:t>Basically, this says that the output of 1 iteration of Protocol R is random.</a:t>
            </a:r>
            <a:endParaRPr 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222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365125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An Uncertainty Principle</a:t>
            </a:r>
            <a:b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</a:b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Aparajita" panose="020B0604020202020204" pitchFamily="34" charset="0"/>
              </a:rPr>
              <a:t>(The Flux Capacitor)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>
              <a:solidFill>
                <a:schemeClr val="bg2"/>
              </a:solidFill>
              <a:cs typeface="Aparajita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41714" y="5497398"/>
            <a:ext cx="6823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1011                      1010010001011101010001011101101010001111111010100010 ….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9323408" y="2737413"/>
            <a:ext cx="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/>
          <p:cNvSpPr txBox="1">
            <a:spLocks/>
          </p:cNvSpPr>
          <p:nvPr/>
        </p:nvSpPr>
        <p:spPr>
          <a:xfrm>
            <a:off x="979100" y="1821404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2"/>
              </a:solidFill>
              <a:cs typeface="Aparajita" panose="020B06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/>
              </a:solidFill>
              <a:cs typeface="Aparajit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16414" y="3679115"/>
            <a:ext cx="24312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Prob</a:t>
            </a:r>
            <a:r>
              <a:rPr lang="en-US" b="1" dirty="0" smtClean="0"/>
              <a:t> v</a:t>
            </a:r>
            <a:r>
              <a:rPr lang="en-US" dirty="0" smtClean="0"/>
              <a:t>: Do anti-</a:t>
            </a:r>
          </a:p>
          <a:p>
            <a:r>
              <a:rPr lang="en-US" dirty="0" smtClean="0"/>
              <a:t>commuting </a:t>
            </a:r>
            <a:r>
              <a:rPr lang="en-US" dirty="0" err="1" smtClean="0"/>
              <a:t>msrmts</a:t>
            </a:r>
            <a:endParaRPr lang="en-US" b="1" dirty="0" smtClean="0"/>
          </a:p>
          <a:p>
            <a:r>
              <a:rPr lang="en-US" b="1" dirty="0" err="1" smtClean="0"/>
              <a:t>Prob</a:t>
            </a:r>
            <a:r>
              <a:rPr lang="en-US" b="1" dirty="0" smtClean="0"/>
              <a:t> h:</a:t>
            </a:r>
            <a:r>
              <a:rPr lang="en-US" dirty="0" smtClean="0"/>
              <a:t> flip a coin.</a:t>
            </a:r>
          </a:p>
          <a:p>
            <a:r>
              <a:rPr lang="en-US" b="1" dirty="0" err="1" smtClean="0"/>
              <a:t>Prob</a:t>
            </a:r>
            <a:r>
              <a:rPr lang="en-US" b="1" dirty="0" smtClean="0"/>
              <a:t> (1-v-h):</a:t>
            </a:r>
            <a:r>
              <a:rPr lang="en-US" dirty="0" smtClean="0"/>
              <a:t> Do an</a:t>
            </a:r>
          </a:p>
          <a:p>
            <a:r>
              <a:rPr lang="en-US" dirty="0" smtClean="0"/>
              <a:t>unknown </a:t>
            </a:r>
            <a:r>
              <a:rPr lang="en-US" dirty="0" err="1" smtClean="0"/>
              <a:t>msrmt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9715810" y="4131979"/>
            <a:ext cx="1" cy="371782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9695427" y="4783773"/>
            <a:ext cx="20383" cy="298991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 rot="888175">
            <a:off x="9534968" y="4551782"/>
            <a:ext cx="320918" cy="364383"/>
          </a:xfrm>
          <a:prstGeom prst="rect">
            <a:avLst/>
          </a:prstGeom>
          <a:solidFill>
            <a:srgbClr val="FF0000"/>
          </a:solidFill>
          <a:scene3d>
            <a:camera prst="orthographicFront">
              <a:rot lat="4620000" lon="9000000" rev="9900000"/>
            </a:camera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00" y="2310589"/>
            <a:ext cx="9775586" cy="279903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Ink 22"/>
              <p14:cNvContentPartPr/>
              <p14:nvPr/>
            </p14:nvContentPartPr>
            <p14:xfrm>
              <a:off x="12388487" y="5256424"/>
              <a:ext cx="360" cy="36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70487" y="5238424"/>
                <a:ext cx="36360" cy="36360"/>
              </a:xfrm>
              <a:prstGeom prst="rect">
                <a:avLst/>
              </a:prstGeom>
            </p:spPr>
          </p:pic>
        </mc:Fallback>
      </mc:AlternateContent>
      <p:sp>
        <p:nvSpPr>
          <p:cNvPr id="65" name="TextBox 64"/>
          <p:cNvSpPr txBox="1"/>
          <p:nvPr/>
        </p:nvSpPr>
        <p:spPr>
          <a:xfrm>
            <a:off x="755009" y="5497398"/>
            <a:ext cx="10368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</a:rPr>
              <a:t>Basically, this says that the output of 1 iteration of Protocol R is random.</a:t>
            </a:r>
            <a:endParaRPr lang="en-US" sz="2400" dirty="0">
              <a:solidFill>
                <a:schemeClr val="bg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495947" y="87763"/>
            <a:ext cx="6429449" cy="4100982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>
                <a:lumMod val="85000"/>
              </a:schemeClr>
            </a:solidFill>
          </a:ln>
          <a:effectLst>
            <a:outerShdw blurRad="50800" dist="266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t" hangingPunct="0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5878286" y="3679115"/>
            <a:ext cx="478723" cy="824646"/>
          </a:xfrm>
          <a:prstGeom prst="line">
            <a:avLst/>
          </a:prstGeom>
          <a:ln w="76200">
            <a:solidFill>
              <a:srgbClr val="00B050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008" y="262837"/>
            <a:ext cx="4561182" cy="253444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53288" y="3209367"/>
            <a:ext cx="54723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2">
                    <a:lumMod val="75000"/>
                  </a:schemeClr>
                </a:solidFill>
              </a:rPr>
              <a:t>“This!  </a:t>
            </a:r>
            <a:r>
              <a:rPr lang="en-US" sz="2800" i="1" u="sng" dirty="0" smtClean="0">
                <a:solidFill>
                  <a:schemeClr val="bg2">
                    <a:lumMod val="75000"/>
                  </a:schemeClr>
                </a:solidFill>
              </a:rPr>
              <a:t>This</a:t>
            </a:r>
            <a:r>
              <a:rPr lang="en-US" sz="2800" i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2800" i="1" dirty="0" smtClean="0">
                <a:solidFill>
                  <a:schemeClr val="bg2">
                    <a:lumMod val="75000"/>
                  </a:schemeClr>
                </a:solidFill>
              </a:rPr>
              <a:t>is what makes time travel possible.  The </a:t>
            </a:r>
            <a:r>
              <a:rPr lang="en-US" sz="2800" i="1" u="sng" dirty="0" smtClean="0">
                <a:solidFill>
                  <a:schemeClr val="bg2">
                    <a:lumMod val="75000"/>
                  </a:schemeClr>
                </a:solidFill>
              </a:rPr>
              <a:t>flux capacitor</a:t>
            </a:r>
            <a:r>
              <a:rPr lang="en-US" sz="2800" b="1" i="1" dirty="0" smtClean="0">
                <a:solidFill>
                  <a:schemeClr val="bg2">
                    <a:lumMod val="75000"/>
                  </a:schemeClr>
                </a:solidFill>
              </a:rPr>
              <a:t>.”</a:t>
            </a:r>
            <a:endParaRPr lang="en-US" sz="2800" i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/>
              <p14:cNvContentPartPr/>
              <p14:nvPr/>
            </p14:nvContentPartPr>
            <p14:xfrm>
              <a:off x="9496607" y="2811304"/>
              <a:ext cx="2297520" cy="62964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83287" y="2799064"/>
                <a:ext cx="2322000" cy="64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/>
              <p14:cNvContentPartPr/>
              <p14:nvPr/>
            </p14:nvContentPartPr>
            <p14:xfrm>
              <a:off x="10009967" y="3496744"/>
              <a:ext cx="1559520" cy="3204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003127" y="3482344"/>
                <a:ext cx="1574280" cy="6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729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365125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Putting it all together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>
              <a:solidFill>
                <a:schemeClr val="bg2"/>
              </a:solidFill>
              <a:cs typeface="Aparajita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41714" y="5497398"/>
            <a:ext cx="6823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1011                      1010010001011101010001011101101010001111111010100010 ….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9323408" y="2737413"/>
            <a:ext cx="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/>
          <p:cNvSpPr txBox="1">
            <a:spLocks/>
          </p:cNvSpPr>
          <p:nvPr/>
        </p:nvSpPr>
        <p:spPr>
          <a:xfrm>
            <a:off x="979100" y="1821404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2"/>
              </a:solidFill>
              <a:cs typeface="Aparajita" panose="020B06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/>
              </a:solidFill>
              <a:cs typeface="Aparajit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16414" y="3679115"/>
            <a:ext cx="24312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Prob</a:t>
            </a:r>
            <a:r>
              <a:rPr lang="en-US" b="1" dirty="0" smtClean="0"/>
              <a:t> v</a:t>
            </a:r>
            <a:r>
              <a:rPr lang="en-US" dirty="0" smtClean="0"/>
              <a:t>: Do anti-</a:t>
            </a:r>
          </a:p>
          <a:p>
            <a:r>
              <a:rPr lang="en-US" dirty="0" smtClean="0"/>
              <a:t>commuting </a:t>
            </a:r>
            <a:r>
              <a:rPr lang="en-US" dirty="0" err="1" smtClean="0"/>
              <a:t>msrmts</a:t>
            </a:r>
            <a:endParaRPr lang="en-US" b="1" dirty="0" smtClean="0"/>
          </a:p>
          <a:p>
            <a:r>
              <a:rPr lang="en-US" b="1" dirty="0" err="1" smtClean="0"/>
              <a:t>Prob</a:t>
            </a:r>
            <a:r>
              <a:rPr lang="en-US" b="1" dirty="0" smtClean="0"/>
              <a:t> h:</a:t>
            </a:r>
            <a:r>
              <a:rPr lang="en-US" dirty="0" smtClean="0"/>
              <a:t> flip a coin.</a:t>
            </a:r>
          </a:p>
          <a:p>
            <a:r>
              <a:rPr lang="en-US" b="1" dirty="0" err="1" smtClean="0"/>
              <a:t>Prob</a:t>
            </a:r>
            <a:r>
              <a:rPr lang="en-US" b="1" dirty="0" smtClean="0"/>
              <a:t> (1-v-h):</a:t>
            </a:r>
            <a:r>
              <a:rPr lang="en-US" dirty="0" smtClean="0"/>
              <a:t> Do an</a:t>
            </a:r>
          </a:p>
          <a:p>
            <a:r>
              <a:rPr lang="en-US" dirty="0" smtClean="0"/>
              <a:t>unknown </a:t>
            </a:r>
            <a:r>
              <a:rPr lang="en-US" dirty="0" err="1" smtClean="0"/>
              <a:t>msrmt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96348" y="1540565"/>
            <a:ext cx="1089328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2"/>
                </a:solidFill>
              </a:rPr>
              <a:t>The Uncertainty Principle implies that the </a:t>
            </a:r>
            <a:r>
              <a:rPr lang="en-US" sz="3200" dirty="0" err="1" smtClean="0">
                <a:solidFill>
                  <a:schemeClr val="bg2"/>
                </a:solidFill>
              </a:rPr>
              <a:t>Renyi</a:t>
            </a:r>
            <a:r>
              <a:rPr lang="en-US" sz="3200" dirty="0" smtClean="0">
                <a:solidFill>
                  <a:schemeClr val="bg2"/>
                </a:solidFill>
              </a:rPr>
              <a:t> </a:t>
            </a:r>
            <a:r>
              <a:rPr lang="en-US" sz="3200" smtClean="0">
                <a:solidFill>
                  <a:schemeClr val="bg2"/>
                </a:solidFill>
              </a:rPr>
              <a:t>entropy increases </a:t>
            </a:r>
            <a:r>
              <a:rPr lang="en-US" sz="3200" dirty="0" smtClean="0">
                <a:solidFill>
                  <a:schemeClr val="bg2"/>
                </a:solidFill>
              </a:rPr>
              <a:t>linearly across rounds.</a:t>
            </a:r>
          </a:p>
          <a:p>
            <a:endParaRPr lang="en-US" sz="3200" dirty="0">
              <a:solidFill>
                <a:schemeClr val="bg2"/>
              </a:solidFill>
            </a:endParaRPr>
          </a:p>
          <a:p>
            <a:r>
              <a:rPr lang="en-US" sz="3200" dirty="0" err="1" smtClean="0">
                <a:solidFill>
                  <a:schemeClr val="bg2"/>
                </a:solidFill>
              </a:rPr>
              <a:t>Renyi</a:t>
            </a:r>
            <a:r>
              <a:rPr lang="en-US" sz="3200" dirty="0" smtClean="0">
                <a:solidFill>
                  <a:schemeClr val="bg2"/>
                </a:solidFill>
              </a:rPr>
              <a:t> entropy implies a lower bound on the number of extractable bits (provided </a:t>
            </a:r>
            <a:r>
              <a:rPr lang="en-US" sz="3200" dirty="0" smtClean="0">
                <a:solidFill>
                  <a:schemeClr val="bg2"/>
                </a:solidFill>
                <a:latin typeface="Symbol" panose="05050102010706020507" pitchFamily="18" charset="2"/>
              </a:rPr>
              <a:t>a</a:t>
            </a:r>
            <a:r>
              <a:rPr lang="en-US" sz="3200" dirty="0" smtClean="0">
                <a:solidFill>
                  <a:schemeClr val="bg2"/>
                </a:solidFill>
                <a:latin typeface="+mj-lt"/>
              </a:rPr>
              <a:t> is not too close to 1).</a:t>
            </a:r>
          </a:p>
          <a:p>
            <a:endParaRPr lang="en-US" sz="3200" dirty="0">
              <a:solidFill>
                <a:schemeClr val="bg2"/>
              </a:solidFill>
              <a:latin typeface="+mj-lt"/>
            </a:endParaRPr>
          </a:p>
          <a:p>
            <a:r>
              <a:rPr lang="en-US" sz="3200" dirty="0" smtClean="0">
                <a:solidFill>
                  <a:schemeClr val="bg2"/>
                </a:solidFill>
                <a:latin typeface="+mj-lt"/>
              </a:rPr>
              <a:t>This completes the proof!</a:t>
            </a:r>
          </a:p>
          <a:p>
            <a:endParaRPr lang="en-US" sz="3200" dirty="0">
              <a:solidFill>
                <a:schemeClr val="bg2"/>
              </a:solidFill>
              <a:latin typeface="+mj-lt"/>
            </a:endParaRPr>
          </a:p>
          <a:p>
            <a:endParaRPr lang="en-US" sz="3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23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365125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  <a:cs typeface="Aparajita" panose="020B0604020202020204" pitchFamily="34" charset="0"/>
              </a:rPr>
              <a:t>H</a:t>
            </a:r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ow do we know when it’</a:t>
            </a:r>
            <a:r>
              <a:rPr lang="en-US" dirty="0">
                <a:solidFill>
                  <a:schemeClr val="bg2"/>
                </a:solidFill>
                <a:cs typeface="Aparajita" panose="020B0604020202020204" pitchFamily="34" charset="0"/>
              </a:rPr>
              <a:t>s</a:t>
            </a:r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 random?</a:t>
            </a:r>
            <a:endParaRPr lang="en-US" sz="3300" dirty="0">
              <a:solidFill>
                <a:schemeClr val="bg2"/>
              </a:solidFill>
              <a:cs typeface="Aparajita" panose="020B060402020202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06213" y="1690688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4000" b="1" dirty="0" smtClean="0">
              <a:solidFill>
                <a:srgbClr val="FF0000"/>
              </a:solidFill>
              <a:cs typeface="Aparajita" panose="020B0604020202020204" pitchFamily="34" charset="0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bg2"/>
                </a:solidFill>
                <a:cs typeface="Aparajita" panose="020B0604020202020204" pitchFamily="34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3268" t="664" b="1"/>
          <a:stretch/>
        </p:blipFill>
        <p:spPr>
          <a:xfrm>
            <a:off x="1288856" y="2976380"/>
            <a:ext cx="6633812" cy="31495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344" y="1403898"/>
            <a:ext cx="3434704" cy="345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1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365125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Putting it all together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>
              <a:solidFill>
                <a:schemeClr val="bg2"/>
              </a:solidFill>
              <a:cs typeface="Aparajita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41714" y="5497398"/>
            <a:ext cx="6823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1011                      1010010001011101010001011101101010001111111010100010 ….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9323408" y="2737413"/>
            <a:ext cx="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/>
          <p:cNvSpPr txBox="1">
            <a:spLocks/>
          </p:cNvSpPr>
          <p:nvPr/>
        </p:nvSpPr>
        <p:spPr>
          <a:xfrm>
            <a:off x="979100" y="1821404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2"/>
              </a:solidFill>
              <a:cs typeface="Aparajita" panose="020B06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/>
              </a:solidFill>
              <a:cs typeface="Aparajit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16414" y="3679115"/>
            <a:ext cx="24312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Prob</a:t>
            </a:r>
            <a:r>
              <a:rPr lang="en-US" b="1" dirty="0" smtClean="0"/>
              <a:t> v</a:t>
            </a:r>
            <a:r>
              <a:rPr lang="en-US" dirty="0" smtClean="0"/>
              <a:t>: Do anti-</a:t>
            </a:r>
          </a:p>
          <a:p>
            <a:r>
              <a:rPr lang="en-US" dirty="0" smtClean="0"/>
              <a:t>commuting </a:t>
            </a:r>
            <a:r>
              <a:rPr lang="en-US" dirty="0" err="1" smtClean="0"/>
              <a:t>msrmts</a:t>
            </a:r>
            <a:endParaRPr lang="en-US" b="1" dirty="0" smtClean="0"/>
          </a:p>
          <a:p>
            <a:r>
              <a:rPr lang="en-US" b="1" dirty="0" err="1" smtClean="0"/>
              <a:t>Prob</a:t>
            </a:r>
            <a:r>
              <a:rPr lang="en-US" b="1" dirty="0" smtClean="0"/>
              <a:t> h:</a:t>
            </a:r>
            <a:r>
              <a:rPr lang="en-US" dirty="0" smtClean="0"/>
              <a:t> flip a coin.</a:t>
            </a:r>
          </a:p>
          <a:p>
            <a:r>
              <a:rPr lang="en-US" b="1" dirty="0" err="1" smtClean="0"/>
              <a:t>Prob</a:t>
            </a:r>
            <a:r>
              <a:rPr lang="en-US" b="1" dirty="0" smtClean="0"/>
              <a:t> (1-v-h):</a:t>
            </a:r>
            <a:r>
              <a:rPr lang="en-US" dirty="0" smtClean="0"/>
              <a:t> Do an</a:t>
            </a:r>
          </a:p>
          <a:p>
            <a:r>
              <a:rPr lang="en-US" dirty="0" smtClean="0"/>
              <a:t>unknown </a:t>
            </a:r>
            <a:r>
              <a:rPr lang="en-US" dirty="0" err="1" smtClean="0"/>
              <a:t>msrmt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96348" y="1540565"/>
            <a:ext cx="108932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Protocol R is quantum-secure</a:t>
            </a:r>
            <a:r>
              <a:rPr lang="en-US" sz="3200" b="1" dirty="0">
                <a:solidFill>
                  <a:srgbClr val="C00000"/>
                </a:solidFill>
              </a:rPr>
              <a:t>.</a:t>
            </a:r>
          </a:p>
          <a:p>
            <a:endParaRPr lang="en-US" sz="3200" dirty="0">
              <a:solidFill>
                <a:schemeClr val="bg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913" y="2472504"/>
            <a:ext cx="942975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0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365125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rgbClr val="455F51"/>
                </a:solidFill>
                <a:cs typeface="Aparajita" panose="020B0604020202020204" pitchFamily="34" charset="0"/>
              </a:rPr>
              <a:t>Quantum Key Distribution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41714" y="5497398"/>
            <a:ext cx="6823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1</a:t>
            </a:r>
            <a:r>
              <a:rPr lang="en-US" dirty="0" smtClean="0">
                <a:solidFill>
                  <a:prstClr val="white"/>
                </a:solidFill>
              </a:rPr>
              <a:t>1011                      1010010001011101010001011101101010001111111010100010 ….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9323408" y="2737413"/>
            <a:ext cx="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/>
          <p:cNvSpPr txBox="1">
            <a:spLocks/>
          </p:cNvSpPr>
          <p:nvPr/>
        </p:nvSpPr>
        <p:spPr>
          <a:xfrm>
            <a:off x="550068" y="1821404"/>
            <a:ext cx="108037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b="1" dirty="0" smtClean="0">
              <a:solidFill>
                <a:srgbClr val="C00000"/>
              </a:solidFill>
              <a:cs typeface="Aparajita" panose="020B0604020202020204" pitchFamily="34" charset="0"/>
            </a:endParaRPr>
          </a:p>
          <a:p>
            <a:endParaRPr lang="en-US" b="1" dirty="0">
              <a:solidFill>
                <a:srgbClr val="C00000"/>
              </a:solidFill>
              <a:cs typeface="Aparajita" panose="020B0604020202020204" pitchFamily="34" charset="0"/>
            </a:endParaRPr>
          </a:p>
          <a:p>
            <a:endParaRPr lang="en-US" b="1" dirty="0" smtClean="0">
              <a:solidFill>
                <a:srgbClr val="C00000"/>
              </a:solidFill>
              <a:cs typeface="Aparajita" panose="020B0604020202020204" pitchFamily="34" charset="0"/>
            </a:endParaRPr>
          </a:p>
        </p:txBody>
      </p:sp>
      <p:pic>
        <p:nvPicPr>
          <p:cNvPr id="18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666" y="3521985"/>
            <a:ext cx="1553566" cy="1818742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 flipV="1">
            <a:off x="3195323" y="3396343"/>
            <a:ext cx="5349057" cy="1974069"/>
          </a:xfrm>
          <a:prstGeom prst="rect">
            <a:avLst/>
          </a:prstGeom>
          <a:solidFill>
            <a:schemeClr val="tx1"/>
          </a:solidFill>
          <a:ln w="57150"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threePt" dir="t"/>
          </a:scene3d>
          <a:sp3d extrusionH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 rot="888175">
            <a:off x="3410444" y="4497787"/>
            <a:ext cx="320918" cy="364383"/>
          </a:xfrm>
          <a:prstGeom prst="rect">
            <a:avLst/>
          </a:prstGeom>
          <a:scene3d>
            <a:camera prst="orthographicFront">
              <a:rot lat="4620000" lon="9000000" rev="9900000"/>
            </a:camera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570904" y="3930338"/>
            <a:ext cx="20382" cy="509489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550522" y="4710155"/>
            <a:ext cx="20382" cy="509489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192920" y="5524679"/>
            <a:ext cx="4905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</a:rPr>
              <a:t>010011101…</a:t>
            </a:r>
          </a:p>
        </p:txBody>
      </p:sp>
      <p:sp>
        <p:nvSpPr>
          <p:cNvPr id="26" name="Rectangle 25"/>
          <p:cNvSpPr/>
          <p:nvPr/>
        </p:nvSpPr>
        <p:spPr>
          <a:xfrm rot="888175">
            <a:off x="7514356" y="4439380"/>
            <a:ext cx="320918" cy="364383"/>
          </a:xfrm>
          <a:prstGeom prst="rect">
            <a:avLst/>
          </a:prstGeom>
          <a:scene3d>
            <a:camera prst="orthographicFront">
              <a:rot lat="4620000" lon="9000000" rev="9900000"/>
            </a:camera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7674816" y="3871931"/>
            <a:ext cx="20382" cy="509489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654434" y="4651748"/>
            <a:ext cx="20382" cy="509489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728215" y="5370412"/>
            <a:ext cx="4905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</a:rPr>
              <a:t>01</a:t>
            </a:r>
            <a:r>
              <a:rPr lang="en-US" sz="2800" u="sng" dirty="0" smtClean="0">
                <a:solidFill>
                  <a:srgbClr val="C00000"/>
                </a:solidFill>
              </a:rPr>
              <a:t>1</a:t>
            </a:r>
            <a:r>
              <a:rPr lang="en-US" sz="2800" dirty="0" smtClean="0">
                <a:solidFill>
                  <a:prstClr val="black"/>
                </a:solidFill>
              </a:rPr>
              <a:t>01110</a:t>
            </a:r>
            <a:r>
              <a:rPr lang="en-US" sz="2800" u="sng" dirty="0" smtClean="0">
                <a:solidFill>
                  <a:srgbClr val="C00000"/>
                </a:solidFill>
              </a:rPr>
              <a:t>0</a:t>
            </a:r>
            <a:r>
              <a:rPr lang="en-US" sz="2800" dirty="0" smtClean="0">
                <a:solidFill>
                  <a:prstClr val="black"/>
                </a:solidFill>
              </a:rPr>
              <a:t>…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346369" y="3487211"/>
            <a:ext cx="25021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prstClr val="black"/>
                </a:solidFill>
              </a:rPr>
              <a:t>Modified Miller-Shi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H="1">
            <a:off x="3772587" y="4512623"/>
            <a:ext cx="3700545" cy="29690"/>
          </a:xfrm>
          <a:prstGeom prst="line">
            <a:avLst/>
          </a:prstGeom>
          <a:ln w="76200">
            <a:solidFill>
              <a:srgbClr val="FFC8C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589" y="3277354"/>
            <a:ext cx="2159000" cy="215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508" y="1602297"/>
            <a:ext cx="107714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</a:rPr>
              <a:t>Alice and Bob perform Protocol R, and then flip bits according to inputs in order to get correlated keys.</a:t>
            </a:r>
          </a:p>
          <a:p>
            <a:r>
              <a:rPr lang="en-US" sz="2400" dirty="0" smtClean="0">
                <a:solidFill>
                  <a:schemeClr val="bg2"/>
                </a:solidFill>
              </a:rPr>
              <a:t>The work that completes the proof is </a:t>
            </a:r>
            <a:r>
              <a:rPr lang="en-US" sz="2400" b="1" dirty="0" smtClean="0">
                <a:solidFill>
                  <a:schemeClr val="bg2"/>
                </a:solidFill>
              </a:rPr>
              <a:t>information reconciliation with small seed.</a:t>
            </a:r>
            <a:endParaRPr lang="en-US" sz="2400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99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799" y="210332"/>
            <a:ext cx="9144000" cy="1641490"/>
          </a:xfrm>
        </p:spPr>
        <p:txBody>
          <a:bodyPr>
            <a:noAutofit/>
          </a:bodyPr>
          <a:lstStyle/>
          <a:p>
            <a:r>
              <a:rPr lang="en-US" sz="7200" dirty="0" smtClean="0"/>
              <a:t/>
            </a:r>
            <a:br>
              <a:rPr lang="en-US" sz="7200" dirty="0" smtClean="0"/>
            </a:br>
            <a:r>
              <a:rPr lang="en-US" sz="7200" dirty="0" smtClean="0"/>
              <a:t>Chung, Shi, Wu (2014)</a:t>
            </a:r>
            <a:br>
              <a:rPr lang="en-US" sz="7200" dirty="0" smtClean="0"/>
            </a:br>
            <a:r>
              <a:rPr lang="en-US" sz="7200" dirty="0"/>
              <a:t/>
            </a:r>
            <a:br>
              <a:rPr lang="en-US" sz="7200" dirty="0"/>
            </a:br>
            <a:r>
              <a:rPr lang="en-US" sz="6400" dirty="0" smtClean="0"/>
              <a:t>Seedless Untrusted-</a:t>
            </a:r>
            <a:br>
              <a:rPr lang="en-US" sz="6400" dirty="0" smtClean="0"/>
            </a:br>
            <a:r>
              <a:rPr lang="en-US" sz="6400" dirty="0" smtClean="0"/>
              <a:t>Device Randomness Extraction</a:t>
            </a:r>
            <a:br>
              <a:rPr lang="en-US" sz="6400" dirty="0" smtClean="0"/>
            </a:br>
            <a:endParaRPr lang="en-US" sz="6400" dirty="0"/>
          </a:p>
        </p:txBody>
      </p:sp>
    </p:spTree>
    <p:extLst>
      <p:ext uri="{BB962C8B-B14F-4D97-AF65-F5344CB8AC3E}">
        <p14:creationId xmlns:p14="http://schemas.microsoft.com/office/powerpoint/2010/main" val="49025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332853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Seedless UD Extractor (Randomness Amplification)</a:t>
            </a:r>
            <a:r>
              <a:rPr lang="en-US" dirty="0">
                <a:solidFill>
                  <a:schemeClr val="bg2"/>
                </a:solidFill>
                <a:cs typeface="Aparajita" panose="020B0604020202020204" pitchFamily="34" charset="0"/>
              </a:rPr>
              <a:t> </a:t>
            </a:r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Chung-Shi-Wu (2014)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9472320" y="2210288"/>
            <a:ext cx="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/>
          <p:cNvSpPr txBox="1">
            <a:spLocks/>
          </p:cNvSpPr>
          <p:nvPr/>
        </p:nvSpPr>
        <p:spPr>
          <a:xfrm>
            <a:off x="676359" y="1896789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Uses a single and arbitrary min-entropy</a:t>
            </a:r>
            <a:r>
              <a:rPr lang="en-US" sz="2400" b="1" dirty="0">
                <a:solidFill>
                  <a:srgbClr val="455F51"/>
                </a:solidFill>
                <a:cs typeface="Aparajita" panose="020B0604020202020204" pitchFamily="34" charset="0"/>
              </a:rPr>
              <a:t> </a:t>
            </a:r>
            <a:r>
              <a:rPr lang="en-US" sz="2400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source </a:t>
            </a:r>
          </a:p>
          <a:p>
            <a:r>
              <a:rPr lang="en-US" sz="2400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Minimum assumption on classical source</a:t>
            </a:r>
          </a:p>
          <a:p>
            <a:r>
              <a:rPr lang="en-US" sz="2400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More general model for weak randomness </a:t>
            </a:r>
            <a:r>
              <a:rPr lang="en-US" sz="2400" b="1" dirty="0">
                <a:solidFill>
                  <a:srgbClr val="455F51"/>
                </a:solidFill>
                <a:cs typeface="Aparajita" panose="020B0604020202020204" pitchFamily="34" charset="0"/>
              </a:rPr>
              <a:t/>
            </a:r>
            <a:br>
              <a:rPr lang="en-US" sz="2400" b="1" dirty="0">
                <a:solidFill>
                  <a:srgbClr val="455F51"/>
                </a:solidFill>
                <a:cs typeface="Aparajita" panose="020B0604020202020204" pitchFamily="34" charset="0"/>
              </a:rPr>
            </a:br>
            <a:r>
              <a:rPr lang="en-US" sz="2400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in our physical world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Secure, robust composition of UD protocols</a:t>
            </a:r>
          </a:p>
          <a:p>
            <a:r>
              <a:rPr lang="en-US" sz="2400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Any expansion protocol can be used as the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        sub-protocol</a:t>
            </a:r>
            <a:endParaRPr lang="en-US" sz="2400" dirty="0">
              <a:solidFill>
                <a:srgbClr val="455F51"/>
              </a:solidFill>
              <a:cs typeface="Aparajita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Allows source/device correlation, and public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455F51"/>
                </a:solidFill>
                <a:cs typeface="Aparajita" panose="020B0604020202020204" pitchFamily="34" charset="0"/>
              </a:rPr>
              <a:t> </a:t>
            </a:r>
            <a:r>
              <a:rPr lang="en-US" sz="2400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            seed.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868463" y="2878549"/>
            <a:ext cx="428355" cy="57538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/>
          <p:nvPr/>
        </p:nvCxnSpPr>
        <p:spPr>
          <a:xfrm flipH="1">
            <a:off x="7128751" y="2473738"/>
            <a:ext cx="2334907" cy="401950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7812396" y="2878549"/>
            <a:ext cx="428355" cy="57538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8079637" y="2446309"/>
            <a:ext cx="1444625" cy="429379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8698156" y="2880756"/>
            <a:ext cx="428355" cy="57538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/>
          <p:cNvCxnSpPr/>
          <p:nvPr/>
        </p:nvCxnSpPr>
        <p:spPr>
          <a:xfrm flipH="1">
            <a:off x="8914979" y="2407751"/>
            <a:ext cx="727110" cy="500354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10596932" y="2899532"/>
            <a:ext cx="428355" cy="57538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9642089" y="2407751"/>
            <a:ext cx="1156815" cy="523842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7109789" y="3515896"/>
            <a:ext cx="0" cy="556562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8053722" y="3515896"/>
            <a:ext cx="23269" cy="512636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8939482" y="3505354"/>
            <a:ext cx="26213" cy="509965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10862538" y="3520689"/>
            <a:ext cx="26213" cy="509965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 flipV="1">
            <a:off x="6789997" y="4110772"/>
            <a:ext cx="617141" cy="323396"/>
          </a:xfrm>
          <a:prstGeom prst="rect">
            <a:avLst/>
          </a:prstGeom>
          <a:solidFill>
            <a:schemeClr val="tx1"/>
          </a:solidFill>
          <a:ln w="57150"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threePt" dir="t"/>
          </a:scene3d>
          <a:sp3d extrusionH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 flipV="1">
            <a:off x="7735061" y="4134291"/>
            <a:ext cx="545852" cy="299877"/>
          </a:xfrm>
          <a:prstGeom prst="rect">
            <a:avLst/>
          </a:prstGeom>
          <a:solidFill>
            <a:schemeClr val="tx1"/>
          </a:solidFill>
          <a:ln w="57150"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threePt" dir="t"/>
          </a:scene3d>
          <a:sp3d extrusionH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 flipV="1">
            <a:off x="8680126" y="4124897"/>
            <a:ext cx="545851" cy="335179"/>
          </a:xfrm>
          <a:prstGeom prst="rect">
            <a:avLst/>
          </a:prstGeom>
          <a:solidFill>
            <a:schemeClr val="tx1"/>
          </a:solidFill>
          <a:ln w="57150"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threePt" dir="t"/>
          </a:scene3d>
          <a:sp3d extrusionH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 flipV="1">
            <a:off x="10634061" y="4129443"/>
            <a:ext cx="552197" cy="270231"/>
          </a:xfrm>
          <a:prstGeom prst="rect">
            <a:avLst/>
          </a:prstGeom>
          <a:solidFill>
            <a:schemeClr val="tx1"/>
          </a:solidFill>
          <a:ln w="57150"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threePt" dir="t"/>
          </a:scene3d>
          <a:sp3d extrusionH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7068105" y="4494178"/>
            <a:ext cx="1503065" cy="556562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8075904" y="4484237"/>
            <a:ext cx="768991" cy="565997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8947486" y="4494178"/>
            <a:ext cx="0" cy="556562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flipH="1">
            <a:off x="9295093" y="4415767"/>
            <a:ext cx="1575587" cy="707901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8204820" y="5123668"/>
            <a:ext cx="1485476" cy="57538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8946939" y="5750739"/>
            <a:ext cx="16418" cy="288773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2" name="Picture 15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217" y="1825625"/>
            <a:ext cx="537679" cy="556349"/>
          </a:xfrm>
          <a:prstGeom prst="rect">
            <a:avLst/>
          </a:prstGeom>
        </p:spPr>
      </p:pic>
      <p:sp>
        <p:nvSpPr>
          <p:cNvPr id="157" name="TextBox 156"/>
          <p:cNvSpPr txBox="1"/>
          <p:nvPr/>
        </p:nvSpPr>
        <p:spPr>
          <a:xfrm>
            <a:off x="9463658" y="2931593"/>
            <a:ext cx="1002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…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9542219" y="3933044"/>
            <a:ext cx="1002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…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64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365125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Creating the CSW Protocol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41714" y="5497398"/>
            <a:ext cx="6823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1</a:t>
            </a:r>
            <a:r>
              <a:rPr lang="en-US" dirty="0" smtClean="0">
                <a:solidFill>
                  <a:prstClr val="white"/>
                </a:solidFill>
              </a:rPr>
              <a:t>1011                      1010010001011101010001011101101010001111111010100010 ….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9323408" y="2737413"/>
            <a:ext cx="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666" y="3521985"/>
            <a:ext cx="1553566" cy="181874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alphaModFix/>
            <a:grayscl/>
          </a:blip>
          <a:srcRect/>
          <a:stretch>
            <a:fillRect/>
          </a:stretch>
        </p:blipFill>
        <p:spPr>
          <a:xfrm>
            <a:off x="8766805" y="3896912"/>
            <a:ext cx="1836927" cy="1793567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ectangle 29"/>
          <p:cNvSpPr/>
          <p:nvPr/>
        </p:nvSpPr>
        <p:spPr>
          <a:xfrm rot="888175">
            <a:off x="3915146" y="4036244"/>
            <a:ext cx="320918" cy="364383"/>
          </a:xfrm>
          <a:prstGeom prst="rect">
            <a:avLst/>
          </a:prstGeom>
          <a:scene3d>
            <a:camera prst="orthographicFront">
              <a:rot lat="4620000" lon="9000000" rev="9900000"/>
            </a:camera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979100" y="1821404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455F51"/>
                </a:solidFill>
                <a:cs typeface="Aparajita" panose="020B0604020202020204" pitchFamily="34" charset="0"/>
              </a:rPr>
              <a:t>A starting point: </a:t>
            </a:r>
            <a:r>
              <a:rPr lang="en-US" sz="3200" b="1" dirty="0">
                <a:solidFill>
                  <a:srgbClr val="455F51"/>
                </a:solidFill>
                <a:cs typeface="Aparajita" panose="020B0604020202020204" pitchFamily="34" charset="0"/>
              </a:rPr>
              <a:t>quantum-proof  randomness extractors</a:t>
            </a:r>
            <a:r>
              <a:rPr lang="en-US" sz="3200" dirty="0">
                <a:solidFill>
                  <a:srgbClr val="455F51"/>
                </a:solidFill>
                <a:cs typeface="Aparajita" panose="020B0604020202020204" pitchFamily="34" charset="0"/>
              </a:rPr>
              <a:t>.  (E.g., De et al. (2012).)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 rot="888175">
            <a:off x="3915146" y="4599068"/>
            <a:ext cx="320918" cy="364383"/>
          </a:xfrm>
          <a:prstGeom prst="rect">
            <a:avLst/>
          </a:prstGeom>
          <a:scene3d>
            <a:camera prst="orthographicFront">
              <a:rot lat="4620000" lon="9000000" rev="9900000"/>
            </a:camera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 rot="888175">
            <a:off x="4799850" y="4622977"/>
            <a:ext cx="320918" cy="364383"/>
          </a:xfrm>
          <a:prstGeom prst="rect">
            <a:avLst/>
          </a:prstGeom>
          <a:scene3d>
            <a:camera prst="orthographicFront">
              <a:rot lat="4620000" lon="9000000" rev="9900000"/>
            </a:camera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 rot="888175">
            <a:off x="3904495" y="5171483"/>
            <a:ext cx="320918" cy="364383"/>
          </a:xfrm>
          <a:prstGeom prst="rect">
            <a:avLst/>
          </a:prstGeom>
          <a:scene3d>
            <a:camera prst="orthographicFront">
              <a:rot lat="4620000" lon="9000000" rev="9900000"/>
            </a:camera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 rot="888175">
            <a:off x="4799848" y="5180269"/>
            <a:ext cx="320918" cy="364383"/>
          </a:xfrm>
          <a:prstGeom prst="rect">
            <a:avLst/>
          </a:prstGeom>
          <a:scene3d>
            <a:camera prst="orthographicFront">
              <a:rot lat="4620000" lon="9000000" rev="9900000"/>
            </a:camera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398" y="5728138"/>
            <a:ext cx="537679" cy="55634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 rot="888175">
            <a:off x="4799849" y="4032023"/>
            <a:ext cx="320918" cy="364383"/>
          </a:xfrm>
          <a:prstGeom prst="rect">
            <a:avLst/>
          </a:prstGeom>
          <a:scene3d>
            <a:camera prst="orthographicFront">
              <a:rot lat="4620000" lon="9000000" rev="9900000"/>
            </a:camera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55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365125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Creating the CSW Protocol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41714" y="5497398"/>
            <a:ext cx="6823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1</a:t>
            </a:r>
            <a:r>
              <a:rPr lang="en-US" dirty="0" smtClean="0">
                <a:solidFill>
                  <a:prstClr val="white"/>
                </a:solidFill>
              </a:rPr>
              <a:t>1011                      1010010001011101010001011101101010001111111010100010 ….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9323408" y="2737413"/>
            <a:ext cx="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666" y="3521985"/>
            <a:ext cx="1553566" cy="1818742"/>
          </a:xfrm>
          <a:prstGeom prst="rect">
            <a:avLst/>
          </a:prstGeom>
        </p:spPr>
      </p:pic>
      <p:sp>
        <p:nvSpPr>
          <p:cNvPr id="38" name="Content Placeholder 2"/>
          <p:cNvSpPr txBox="1">
            <a:spLocks/>
          </p:cNvSpPr>
          <p:nvPr/>
        </p:nvSpPr>
        <p:spPr>
          <a:xfrm>
            <a:off x="979100" y="1821404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455F51"/>
                </a:solidFill>
                <a:cs typeface="Aparajita" panose="020B0604020202020204" pitchFamily="34" charset="0"/>
              </a:rPr>
              <a:t>A starting point: </a:t>
            </a:r>
            <a:r>
              <a:rPr lang="en-US" sz="3200" b="1" dirty="0">
                <a:solidFill>
                  <a:srgbClr val="455F51"/>
                </a:solidFill>
                <a:cs typeface="Aparajita" panose="020B0604020202020204" pitchFamily="34" charset="0"/>
              </a:rPr>
              <a:t>quantum-proof  randomness extractors</a:t>
            </a:r>
            <a:r>
              <a:rPr lang="en-US" sz="3200" dirty="0">
                <a:solidFill>
                  <a:srgbClr val="455F51"/>
                </a:solidFill>
                <a:cs typeface="Aparajita" panose="020B0604020202020204" pitchFamily="34" charset="0"/>
              </a:rPr>
              <a:t>.  (E.g., De et al. (2012).)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638946" y="4600954"/>
            <a:ext cx="1374396" cy="6058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638946" y="4208202"/>
            <a:ext cx="315617" cy="38072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5411080" y="4208202"/>
            <a:ext cx="373662" cy="367258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5326144" y="5226273"/>
            <a:ext cx="4713" cy="859962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273" y="3621143"/>
            <a:ext cx="537679" cy="55634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296" y="3528003"/>
            <a:ext cx="347391" cy="34160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509" y="3528003"/>
            <a:ext cx="347391" cy="34160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296" y="3963868"/>
            <a:ext cx="347391" cy="34160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509" y="3963868"/>
            <a:ext cx="347391" cy="341602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4638946" y="4651218"/>
            <a:ext cx="1471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classical</a:t>
            </a:r>
            <a:endParaRPr lang="en-US" sz="2800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5">
            <a:alphaModFix/>
            <a:grayscl/>
          </a:blip>
          <a:srcRect/>
          <a:stretch>
            <a:fillRect/>
          </a:stretch>
        </p:blipFill>
        <p:spPr>
          <a:xfrm>
            <a:off x="8766805" y="3896912"/>
            <a:ext cx="1836927" cy="17935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470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365125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Creating the CSW Protocol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41714" y="5497398"/>
            <a:ext cx="6823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1</a:t>
            </a:r>
            <a:r>
              <a:rPr lang="en-US" dirty="0" smtClean="0">
                <a:solidFill>
                  <a:prstClr val="white"/>
                </a:solidFill>
              </a:rPr>
              <a:t>1011                      1010010001011101010001011101101010001111111010100010 ….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9323408" y="2737413"/>
            <a:ext cx="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666" y="3521985"/>
            <a:ext cx="1553566" cy="1818742"/>
          </a:xfrm>
          <a:prstGeom prst="rect">
            <a:avLst/>
          </a:prstGeom>
        </p:spPr>
      </p:pic>
      <p:sp>
        <p:nvSpPr>
          <p:cNvPr id="38" name="Content Placeholder 2"/>
          <p:cNvSpPr txBox="1">
            <a:spLocks/>
          </p:cNvSpPr>
          <p:nvPr/>
        </p:nvSpPr>
        <p:spPr>
          <a:xfrm>
            <a:off x="979100" y="1821404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>
                <a:solidFill>
                  <a:srgbClr val="455F51"/>
                </a:solidFill>
                <a:cs typeface="Aparajita" panose="020B0604020202020204" pitchFamily="34" charset="0"/>
              </a:rPr>
              <a:t>If Bob had an additional uniform seed, he could carry out extraction.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638946" y="4600954"/>
            <a:ext cx="1374396" cy="6058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638946" y="4208202"/>
            <a:ext cx="315617" cy="38072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5411080" y="4208202"/>
            <a:ext cx="373662" cy="367258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5326144" y="5226273"/>
            <a:ext cx="4713" cy="859962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273" y="3621143"/>
            <a:ext cx="537679" cy="55634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296" y="3528003"/>
            <a:ext cx="347391" cy="34160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509" y="3543931"/>
            <a:ext cx="347391" cy="34160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296" y="3963868"/>
            <a:ext cx="347391" cy="34160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509" y="3963868"/>
            <a:ext cx="347391" cy="341602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4638946" y="4651218"/>
            <a:ext cx="1471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classical</a:t>
            </a:r>
            <a:endParaRPr lang="en-US" sz="28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alphaModFix/>
            <a:grayscl/>
          </a:blip>
          <a:srcRect/>
          <a:stretch>
            <a:fillRect/>
          </a:stretch>
        </p:blipFill>
        <p:spPr>
          <a:xfrm>
            <a:off x="8766805" y="3896912"/>
            <a:ext cx="1836927" cy="17935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061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365125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Creating the CSW Protocol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41714" y="5497398"/>
            <a:ext cx="6823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1</a:t>
            </a:r>
            <a:r>
              <a:rPr lang="en-US" dirty="0" smtClean="0">
                <a:solidFill>
                  <a:prstClr val="white"/>
                </a:solidFill>
              </a:rPr>
              <a:t>1011                      1010010001011101010001011101101010001111111010100010 ….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9323408" y="2737413"/>
            <a:ext cx="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666" y="3521985"/>
            <a:ext cx="1553566" cy="1818742"/>
          </a:xfrm>
          <a:prstGeom prst="rect">
            <a:avLst/>
          </a:prstGeom>
        </p:spPr>
      </p:pic>
      <p:sp>
        <p:nvSpPr>
          <p:cNvPr id="38" name="Content Placeholder 2"/>
          <p:cNvSpPr txBox="1">
            <a:spLocks/>
          </p:cNvSpPr>
          <p:nvPr/>
        </p:nvSpPr>
        <p:spPr>
          <a:xfrm>
            <a:off x="979100" y="1821404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>
                <a:solidFill>
                  <a:srgbClr val="455F51"/>
                </a:solidFill>
                <a:cs typeface="Aparajita" panose="020B0604020202020204" pitchFamily="34" charset="0"/>
              </a:rPr>
              <a:t>If Bob had an additional uniform seed, he could carry out extraction.  But he doesn’t.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638946" y="4600954"/>
            <a:ext cx="1374396" cy="6058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638946" y="4208202"/>
            <a:ext cx="315617" cy="38072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5411080" y="4208202"/>
            <a:ext cx="373662" cy="367258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5326144" y="5226273"/>
            <a:ext cx="4713" cy="859962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273" y="3621143"/>
            <a:ext cx="537679" cy="55634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296" y="3528003"/>
            <a:ext cx="347391" cy="34160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427" y="3543931"/>
            <a:ext cx="347391" cy="34160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296" y="3963868"/>
            <a:ext cx="347391" cy="34160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509" y="3963868"/>
            <a:ext cx="347391" cy="341602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4638946" y="4651218"/>
            <a:ext cx="1471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classical</a:t>
            </a:r>
            <a:endParaRPr lang="en-US" sz="2800" dirty="0"/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3774296" y="3332747"/>
            <a:ext cx="864650" cy="972723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645568" y="3332747"/>
            <a:ext cx="993378" cy="972723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alphaModFix/>
            <a:grayscl/>
          </a:blip>
          <a:srcRect/>
          <a:stretch>
            <a:fillRect/>
          </a:stretch>
        </p:blipFill>
        <p:spPr>
          <a:xfrm>
            <a:off x="8766805" y="3896912"/>
            <a:ext cx="1836927" cy="17935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541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365125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Creating the CSW Protocol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41714" y="5497398"/>
            <a:ext cx="6823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1</a:t>
            </a:r>
            <a:r>
              <a:rPr lang="en-US" dirty="0" smtClean="0">
                <a:solidFill>
                  <a:prstClr val="white"/>
                </a:solidFill>
              </a:rPr>
              <a:t>1011                      1010010001011101010001011101101010001111111010100010 ….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9323408" y="2737413"/>
            <a:ext cx="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666" y="3521985"/>
            <a:ext cx="1553566" cy="1818742"/>
          </a:xfrm>
          <a:prstGeom prst="rect">
            <a:avLst/>
          </a:prstGeom>
        </p:spPr>
      </p:pic>
      <p:sp>
        <p:nvSpPr>
          <p:cNvPr id="38" name="Content Placeholder 2"/>
          <p:cNvSpPr txBox="1">
            <a:spLocks/>
          </p:cNvSpPr>
          <p:nvPr/>
        </p:nvSpPr>
        <p:spPr>
          <a:xfrm>
            <a:off x="979100" y="1821404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>
                <a:solidFill>
                  <a:srgbClr val="455F51"/>
                </a:solidFill>
                <a:cs typeface="Aparajita" panose="020B0604020202020204" pitchFamily="34" charset="0"/>
              </a:rPr>
              <a:t>So instead, he tries out </a:t>
            </a:r>
            <a:r>
              <a:rPr lang="en-US" sz="3200" i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all</a:t>
            </a:r>
            <a:r>
              <a:rPr lang="en-US" sz="3200" dirty="0" smtClean="0">
                <a:solidFill>
                  <a:srgbClr val="455F51"/>
                </a:solidFill>
                <a:cs typeface="Aparajita" panose="020B0604020202020204" pitchFamily="34" charset="0"/>
              </a:rPr>
              <a:t> possible values for the seed.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>
                <a:solidFill>
                  <a:srgbClr val="455F51"/>
                </a:solidFill>
                <a:cs typeface="Aparajita" panose="020B0604020202020204" pitchFamily="34" charset="0"/>
              </a:rPr>
              <a:t>At least one of the outputs must be (nearly) uniform.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>
              <a:solidFill>
                <a:srgbClr val="455F51"/>
              </a:solidFill>
              <a:cs typeface="Aparajita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>
              <a:solidFill>
                <a:srgbClr val="455F51"/>
              </a:solidFill>
              <a:cs typeface="Aparajita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>
              <a:solidFill>
                <a:srgbClr val="455F51"/>
              </a:solidFill>
              <a:cs typeface="Aparajita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>
                <a:solidFill>
                  <a:srgbClr val="455F51"/>
                </a:solidFill>
                <a:cs typeface="Aparajita" panose="020B0604020202020204" pitchFamily="34" charset="0"/>
              </a:rPr>
              <a:t>                                    (    ‘s are copies of one another.)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638946" y="4651218"/>
            <a:ext cx="1471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classical</a:t>
            </a:r>
            <a:endParaRPr lang="en-US" sz="2800" dirty="0"/>
          </a:p>
        </p:txBody>
      </p:sp>
      <p:sp>
        <p:nvSpPr>
          <p:cNvPr id="22" name="Rectangle 21"/>
          <p:cNvSpPr/>
          <p:nvPr/>
        </p:nvSpPr>
        <p:spPr>
          <a:xfrm>
            <a:off x="5245280" y="3909535"/>
            <a:ext cx="459272" cy="59495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5563783" y="3423309"/>
            <a:ext cx="131005" cy="486226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237212" y="4065162"/>
            <a:ext cx="585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295427" y="3423309"/>
            <a:ext cx="41579" cy="486226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120557" y="2970804"/>
            <a:ext cx="583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0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5478538" y="4546882"/>
            <a:ext cx="0" cy="586002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284216" y="3955253"/>
            <a:ext cx="459272" cy="54913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6602720" y="3469027"/>
            <a:ext cx="131005" cy="486226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276148" y="4110880"/>
            <a:ext cx="585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</a:t>
            </a:r>
            <a:endParaRPr lang="en-US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6334363" y="3469027"/>
            <a:ext cx="62369" cy="448782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159493" y="3016522"/>
            <a:ext cx="583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6517474" y="4592600"/>
            <a:ext cx="0" cy="540874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7362832" y="3955253"/>
            <a:ext cx="459272" cy="54913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/>
          <p:cNvCxnSpPr/>
          <p:nvPr/>
        </p:nvCxnSpPr>
        <p:spPr>
          <a:xfrm flipH="1">
            <a:off x="7681336" y="3469027"/>
            <a:ext cx="131005" cy="486226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354764" y="4110880"/>
            <a:ext cx="585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</a:t>
            </a:r>
            <a:endParaRPr lang="en-US" dirty="0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7412979" y="3469027"/>
            <a:ext cx="62369" cy="448782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238109" y="3016522"/>
            <a:ext cx="583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7596090" y="4592600"/>
            <a:ext cx="0" cy="540874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9322693" y="4021923"/>
            <a:ext cx="459272" cy="54913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/>
          <p:cNvCxnSpPr/>
          <p:nvPr/>
        </p:nvCxnSpPr>
        <p:spPr>
          <a:xfrm flipH="1">
            <a:off x="9641197" y="3535697"/>
            <a:ext cx="131005" cy="486226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9314625" y="4177550"/>
            <a:ext cx="585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</a:t>
            </a:r>
            <a:endParaRPr lang="en-US" dirty="0"/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9372840" y="3535697"/>
            <a:ext cx="62369" cy="448782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9197970" y="3083192"/>
            <a:ext cx="583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9555951" y="4659270"/>
            <a:ext cx="0" cy="540874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764" y="3046678"/>
            <a:ext cx="313575" cy="324463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700" y="3066228"/>
            <a:ext cx="313575" cy="324463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412" y="3085122"/>
            <a:ext cx="313575" cy="324463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621" y="3111938"/>
            <a:ext cx="313575" cy="3244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244869" y="3827600"/>
            <a:ext cx="1077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…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644" y="5688158"/>
            <a:ext cx="313575" cy="32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92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365125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Quantum Somewhere Randomness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9323408" y="2737413"/>
            <a:ext cx="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/>
          <p:cNvSpPr txBox="1">
            <a:spLocks/>
          </p:cNvSpPr>
          <p:nvPr/>
        </p:nvSpPr>
        <p:spPr>
          <a:xfrm>
            <a:off x="979100" y="1821404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3200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bg2"/>
                </a:solidFill>
                <a:cs typeface="Aparajita" panose="020B0604020202020204" pitchFamily="34" charset="0"/>
              </a:rPr>
              <a:t>A new analogue of a classical concept.</a:t>
            </a:r>
          </a:p>
          <a:p>
            <a:pPr marL="0" indent="0">
              <a:buNone/>
            </a:pPr>
            <a:endParaRPr lang="en-US" dirty="0">
              <a:solidFill>
                <a:schemeClr val="bg2"/>
              </a:solidFill>
              <a:cs typeface="Aparajita" panose="020B0604020202020204" pitchFamily="34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A sequence of random variables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  <a:cs typeface="Aparajita" panose="020B0604020202020204" pitchFamily="34" charset="0"/>
              </a:rPr>
              <a:t> </a:t>
            </a:r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       X</a:t>
            </a:r>
            <a:r>
              <a:rPr lang="en-US" baseline="-25000" dirty="0">
                <a:solidFill>
                  <a:schemeClr val="bg2"/>
                </a:solidFill>
                <a:cs typeface="Aparajita" panose="020B0604020202020204" pitchFamily="34" charset="0"/>
              </a:rPr>
              <a:t>0</a:t>
            </a:r>
            <a:r>
              <a:rPr lang="en-US" baseline="-25000" dirty="0" smtClean="0">
                <a:solidFill>
                  <a:schemeClr val="bg2"/>
                </a:solidFill>
                <a:cs typeface="Aparajita" panose="020B0604020202020204" pitchFamily="34" charset="0"/>
              </a:rPr>
              <a:t> </a:t>
            </a:r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, </a:t>
            </a:r>
            <a:r>
              <a:rPr lang="en-US" dirty="0">
                <a:solidFill>
                  <a:schemeClr val="bg2"/>
                </a:solidFill>
                <a:cs typeface="Aparajita" panose="020B0604020202020204" pitchFamily="34" charset="0"/>
              </a:rPr>
              <a:t>X</a:t>
            </a:r>
            <a:r>
              <a:rPr lang="en-US" baseline="-25000" dirty="0">
                <a:solidFill>
                  <a:schemeClr val="bg2"/>
                </a:solidFill>
                <a:cs typeface="Aparajita" panose="020B0604020202020204" pitchFamily="34" charset="0"/>
              </a:rPr>
              <a:t>1 </a:t>
            </a:r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,</a:t>
            </a:r>
            <a:r>
              <a:rPr lang="en-US" dirty="0">
                <a:solidFill>
                  <a:schemeClr val="bg2"/>
                </a:solidFill>
                <a:cs typeface="Aparajita" panose="020B0604020202020204" pitchFamily="34" charset="0"/>
              </a:rPr>
              <a:t> </a:t>
            </a:r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X</a:t>
            </a:r>
            <a:r>
              <a:rPr lang="en-US" baseline="-25000" dirty="0" smtClean="0">
                <a:solidFill>
                  <a:schemeClr val="bg2"/>
                </a:solidFill>
                <a:cs typeface="Aparajita" panose="020B0604020202020204" pitchFamily="34" charset="0"/>
              </a:rPr>
              <a:t>2 </a:t>
            </a:r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, … X</a:t>
            </a:r>
            <a:r>
              <a:rPr lang="en-US" baseline="-25000" dirty="0" smtClean="0">
                <a:solidFill>
                  <a:schemeClr val="bg2"/>
                </a:solidFill>
                <a:cs typeface="Aparajita" panose="020B0604020202020204" pitchFamily="34" charset="0"/>
              </a:rPr>
              <a:t>N 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  <a:cs typeface="Aparajita" panose="020B0604020202020204" pitchFamily="34" charset="0"/>
              </a:rPr>
              <a:t>i</a:t>
            </a:r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s </a:t>
            </a:r>
            <a:r>
              <a:rPr lang="en-US" b="1" dirty="0" smtClean="0">
                <a:solidFill>
                  <a:schemeClr val="bg2"/>
                </a:solidFill>
                <a:cs typeface="Aparajita" panose="020B0604020202020204" pitchFamily="34" charset="0"/>
              </a:rPr>
              <a:t>a quantum somewhere random source</a:t>
            </a:r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 (against system E) if there exists </a:t>
            </a:r>
            <a:r>
              <a:rPr lang="en-US" dirty="0" err="1" smtClean="0">
                <a:solidFill>
                  <a:schemeClr val="bg2"/>
                </a:solidFill>
                <a:cs typeface="Aparajita" panose="020B0604020202020204" pitchFamily="34" charset="0"/>
              </a:rPr>
              <a:t>i</a:t>
            </a:r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 such that X</a:t>
            </a:r>
            <a:r>
              <a:rPr lang="en-US" baseline="-25000" dirty="0" smtClean="0">
                <a:solidFill>
                  <a:schemeClr val="bg2"/>
                </a:solidFill>
                <a:cs typeface="Aparajita" panose="020B0604020202020204" pitchFamily="34" charset="0"/>
              </a:rPr>
              <a:t>i </a:t>
            </a:r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 has a uniform distribution (with respect to E).</a:t>
            </a:r>
          </a:p>
          <a:p>
            <a:pPr marL="0" indent="0">
              <a:buNone/>
            </a:pPr>
            <a:endParaRPr lang="en-US" dirty="0">
              <a:solidFill>
                <a:schemeClr val="bg2"/>
              </a:solidFill>
              <a:cs typeface="Aparajita" panose="020B0604020202020204" pitchFamily="34" charset="0"/>
            </a:endParaRPr>
          </a:p>
          <a:p>
            <a:pPr marL="0" indent="0">
              <a:buNone/>
            </a:pPr>
            <a:endParaRPr lang="en-US" dirty="0" smtClean="0">
              <a:solidFill>
                <a:schemeClr val="bg2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58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365125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Randomness extraction</a:t>
            </a:r>
            <a:endParaRPr lang="en-US" sz="3300" dirty="0">
              <a:solidFill>
                <a:schemeClr val="bg2"/>
              </a:solidFill>
              <a:cs typeface="Aparajita" panose="020B060402020202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06213" y="1690688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chemeClr val="bg2"/>
                </a:solidFill>
                <a:cs typeface="Aparajita" panose="020B0604020202020204" pitchFamily="34" charset="0"/>
              </a:rPr>
              <a:t>Turn weak sources of randomness into true randomness</a:t>
            </a:r>
          </a:p>
          <a:p>
            <a:r>
              <a:rPr lang="en-US" sz="3200" dirty="0" smtClean="0">
                <a:solidFill>
                  <a:schemeClr val="bg2"/>
                </a:solidFill>
                <a:cs typeface="Aparajita" panose="020B0604020202020204" pitchFamily="34" charset="0"/>
              </a:rPr>
              <a:t>Model a weak source by a bit string of min-entropy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(n, k)-source: n-bit strings that can be guessed with at most 2</a:t>
            </a:r>
            <a:r>
              <a:rPr lang="en-US" baseline="30000" dirty="0" smtClean="0">
                <a:solidFill>
                  <a:schemeClr val="bg2"/>
                </a:solidFill>
                <a:cs typeface="Aparajita" panose="020B0604020202020204" pitchFamily="34" charset="0"/>
              </a:rPr>
              <a:t>-k</a:t>
            </a:r>
            <a:r>
              <a:rPr lang="en-US" dirty="0">
                <a:solidFill>
                  <a:schemeClr val="bg2"/>
                </a:solidFill>
                <a:cs typeface="Aparajita" panose="020B0604020202020204" pitchFamily="34" charset="0"/>
              </a:rPr>
              <a:t> </a:t>
            </a:r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chance</a:t>
            </a:r>
          </a:p>
          <a:p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A beautiful theory developed since 1980’s, still an active field of research in computer science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Many ingenious, powerful constructions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89000" y="4765888"/>
            <a:ext cx="10017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… 1001001111100100110010100011101001                                                    0011010111010101011 ….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99120" y="5443969"/>
            <a:ext cx="9891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… 01001 0001001011101101110111101001                                                     0110110010110101011 ….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48251" y="4730750"/>
            <a:ext cx="2206624" cy="117475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Deterministic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1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304965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Decoupling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41714" y="5497398"/>
            <a:ext cx="6823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1</a:t>
            </a:r>
            <a:r>
              <a:rPr lang="en-US" dirty="0" smtClean="0">
                <a:solidFill>
                  <a:prstClr val="white"/>
                </a:solidFill>
              </a:rPr>
              <a:t>1011                      1010010001011101010001011101101010001111111010100010 ….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10009208" y="1565228"/>
            <a:ext cx="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/>
          <p:cNvSpPr txBox="1">
            <a:spLocks/>
          </p:cNvSpPr>
          <p:nvPr/>
        </p:nvSpPr>
        <p:spPr>
          <a:xfrm>
            <a:off x="979100" y="1821404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>
                <a:solidFill>
                  <a:srgbClr val="455F51"/>
                </a:solidFill>
                <a:cs typeface="Aparajita" panose="020B0604020202020204" pitchFamily="34" charset="0"/>
              </a:rPr>
              <a:t>At least one of the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455F51"/>
                </a:solidFill>
                <a:cs typeface="Aparajita" panose="020B0604020202020204" pitchFamily="34" charset="0"/>
              </a:rPr>
              <a:t>outputs is (nearly)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455F51"/>
                </a:solidFill>
                <a:cs typeface="Aparajita" panose="020B0604020202020204" pitchFamily="34" charset="0"/>
              </a:rPr>
              <a:t>u</a:t>
            </a:r>
            <a:r>
              <a:rPr lang="en-US" sz="3200" dirty="0" smtClean="0">
                <a:solidFill>
                  <a:srgbClr val="455F51"/>
                </a:solidFill>
                <a:cs typeface="Aparajita" panose="020B0604020202020204" pitchFamily="34" charset="0"/>
              </a:rPr>
              <a:t>niformly random.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455F51"/>
                </a:solidFill>
                <a:cs typeface="Aparajita" panose="020B0604020202020204" pitchFamily="34" charset="0"/>
              </a:rPr>
              <a:t>How do we get to it?</a:t>
            </a:r>
            <a:endParaRPr lang="en-US" sz="3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  <a:p>
            <a:pPr marL="0" indent="0">
              <a:buNone/>
            </a:pPr>
            <a:r>
              <a:rPr lang="en-US" sz="3200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Challenge: </a:t>
            </a:r>
            <a:r>
              <a:rPr lang="en-US" sz="3200" dirty="0" smtClean="0">
                <a:solidFill>
                  <a:srgbClr val="455F51"/>
                </a:solidFill>
                <a:cs typeface="Aparajita" panose="020B0604020202020204" pitchFamily="34" charset="0"/>
              </a:rPr>
              <a:t>There may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455F51"/>
                </a:solidFill>
                <a:cs typeface="Aparajita" panose="020B0604020202020204" pitchFamily="34" charset="0"/>
              </a:rPr>
              <a:t>b</a:t>
            </a:r>
            <a:r>
              <a:rPr lang="en-US" sz="3200" dirty="0" smtClean="0">
                <a:solidFill>
                  <a:srgbClr val="455F51"/>
                </a:solidFill>
                <a:cs typeface="Aparajita" panose="020B0604020202020204" pitchFamily="34" charset="0"/>
              </a:rPr>
              <a:t>e correlations.</a:t>
            </a:r>
            <a:endParaRPr lang="en-US" sz="3200" b="1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324746" y="3479033"/>
            <a:ext cx="1471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prstClr val="white"/>
                </a:solidFill>
              </a:rPr>
              <a:t>classical</a:t>
            </a: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931080" y="2737350"/>
            <a:ext cx="459272" cy="59495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6249583" y="2251124"/>
            <a:ext cx="131005" cy="486226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923012" y="2892977"/>
            <a:ext cx="585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RE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981227" y="2251124"/>
            <a:ext cx="41579" cy="486226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806357" y="1798619"/>
            <a:ext cx="583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0</a:t>
            </a:r>
            <a:endParaRPr lang="en-US" sz="2400" dirty="0">
              <a:solidFill>
                <a:prstClr val="black"/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6164338" y="3374697"/>
            <a:ext cx="0" cy="586002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970016" y="2783068"/>
            <a:ext cx="459272" cy="54913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7288520" y="2296842"/>
            <a:ext cx="131005" cy="486226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961948" y="2938695"/>
            <a:ext cx="585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RE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7020163" y="2296842"/>
            <a:ext cx="62369" cy="448782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845293" y="1844337"/>
            <a:ext cx="583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1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7203274" y="3420415"/>
            <a:ext cx="0" cy="540874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8048632" y="2783068"/>
            <a:ext cx="459272" cy="54913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 flipH="1">
            <a:off x="8367136" y="2296842"/>
            <a:ext cx="131005" cy="486226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040564" y="2938695"/>
            <a:ext cx="585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RE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8098779" y="2296842"/>
            <a:ext cx="62369" cy="448782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923909" y="1844337"/>
            <a:ext cx="583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2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8281890" y="3420415"/>
            <a:ext cx="0" cy="540874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10008493" y="2849738"/>
            <a:ext cx="459272" cy="54913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58" name="Straight Arrow Connector 57"/>
          <p:cNvCxnSpPr/>
          <p:nvPr/>
        </p:nvCxnSpPr>
        <p:spPr>
          <a:xfrm flipH="1">
            <a:off x="10326997" y="2363512"/>
            <a:ext cx="131005" cy="486226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0000425" y="3005365"/>
            <a:ext cx="585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RE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0058640" y="2363512"/>
            <a:ext cx="62369" cy="448782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9883770" y="1911007"/>
            <a:ext cx="583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N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10241751" y="3487085"/>
            <a:ext cx="0" cy="540874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564" y="1874493"/>
            <a:ext cx="313575" cy="324463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500" y="1857947"/>
            <a:ext cx="313575" cy="324463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212" y="1912937"/>
            <a:ext cx="313575" cy="324463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421" y="1939753"/>
            <a:ext cx="313575" cy="3244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930669" y="2655415"/>
            <a:ext cx="1077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prstClr val="black"/>
                </a:solidFill>
              </a:rPr>
              <a:t>…</a:t>
            </a:r>
            <a:endParaRPr lang="en-US" sz="4000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07153" y="4045468"/>
            <a:ext cx="44595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schemeClr val="bg2"/>
                </a:solidFill>
                <a:cs typeface="Aparajita" panose="020B0604020202020204" pitchFamily="34" charset="0"/>
              </a:rPr>
              <a:t>X</a:t>
            </a:r>
            <a:r>
              <a:rPr lang="en-US" sz="2200" baseline="-25000" dirty="0" smtClean="0">
                <a:solidFill>
                  <a:schemeClr val="bg2"/>
                </a:solidFill>
                <a:cs typeface="Aparajita" panose="020B0604020202020204" pitchFamily="34" charset="0"/>
              </a:rPr>
              <a:t>0</a:t>
            </a:r>
            <a:endParaRPr lang="en-US" sz="2200" dirty="0"/>
          </a:p>
        </p:txBody>
      </p:sp>
      <p:sp>
        <p:nvSpPr>
          <p:cNvPr id="42" name="Rectangle 41"/>
          <p:cNvSpPr/>
          <p:nvPr/>
        </p:nvSpPr>
        <p:spPr>
          <a:xfrm>
            <a:off x="7041039" y="4088486"/>
            <a:ext cx="43473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chemeClr val="bg2"/>
                </a:solidFill>
                <a:cs typeface="Aparajita" panose="020B0604020202020204" pitchFamily="34" charset="0"/>
              </a:rPr>
              <a:t>X</a:t>
            </a:r>
            <a:r>
              <a:rPr lang="en-US" sz="2200" baseline="-25000" dirty="0">
                <a:solidFill>
                  <a:schemeClr val="bg2"/>
                </a:solidFill>
                <a:cs typeface="Aparajita" panose="020B0604020202020204" pitchFamily="34" charset="0"/>
              </a:rPr>
              <a:t>1</a:t>
            </a:r>
            <a:endParaRPr lang="en-US" sz="2200" dirty="0"/>
          </a:p>
        </p:txBody>
      </p:sp>
      <p:sp>
        <p:nvSpPr>
          <p:cNvPr id="45" name="Rectangle 44"/>
          <p:cNvSpPr/>
          <p:nvPr/>
        </p:nvSpPr>
        <p:spPr>
          <a:xfrm>
            <a:off x="8084144" y="4084740"/>
            <a:ext cx="44595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schemeClr val="bg2"/>
                </a:solidFill>
                <a:cs typeface="Aparajita" panose="020B0604020202020204" pitchFamily="34" charset="0"/>
              </a:rPr>
              <a:t>X</a:t>
            </a:r>
            <a:r>
              <a:rPr lang="en-US" sz="2200" baseline="-25000" dirty="0" smtClean="0">
                <a:solidFill>
                  <a:schemeClr val="bg2"/>
                </a:solidFill>
                <a:cs typeface="Aparajita" panose="020B0604020202020204" pitchFamily="34" charset="0"/>
              </a:rPr>
              <a:t>2</a:t>
            </a:r>
            <a:endParaRPr lang="en-US" sz="2200" dirty="0"/>
          </a:p>
        </p:txBody>
      </p:sp>
      <p:sp>
        <p:nvSpPr>
          <p:cNvPr id="46" name="Rectangle 45"/>
          <p:cNvSpPr/>
          <p:nvPr/>
        </p:nvSpPr>
        <p:spPr>
          <a:xfrm>
            <a:off x="10121009" y="4140020"/>
            <a:ext cx="48122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schemeClr val="bg2"/>
                </a:solidFill>
                <a:cs typeface="Aparajita" panose="020B0604020202020204" pitchFamily="34" charset="0"/>
              </a:rPr>
              <a:t>X</a:t>
            </a:r>
            <a:r>
              <a:rPr lang="en-US" sz="2200" baseline="-25000" dirty="0" smtClean="0">
                <a:solidFill>
                  <a:schemeClr val="bg2"/>
                </a:solidFill>
                <a:cs typeface="Aparajita" panose="020B0604020202020204" pitchFamily="34" charset="0"/>
              </a:rPr>
              <a:t>N</a:t>
            </a:r>
            <a:endParaRPr lang="en-US" sz="2200" dirty="0"/>
          </a:p>
        </p:txBody>
      </p:sp>
      <p:sp>
        <p:nvSpPr>
          <p:cNvPr id="7" name="Oval 6"/>
          <p:cNvSpPr/>
          <p:nvPr/>
        </p:nvSpPr>
        <p:spPr>
          <a:xfrm>
            <a:off x="8040564" y="4001294"/>
            <a:ext cx="467340" cy="66695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5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304965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Decoupling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41714" y="5497398"/>
            <a:ext cx="6823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1</a:t>
            </a:r>
            <a:r>
              <a:rPr lang="en-US" dirty="0" smtClean="0">
                <a:solidFill>
                  <a:prstClr val="white"/>
                </a:solidFill>
              </a:rPr>
              <a:t>1011                      1010010001011101010001011101101010001111111010100010 ….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10009208" y="1565228"/>
            <a:ext cx="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/>
          <p:cNvSpPr txBox="1">
            <a:spLocks/>
          </p:cNvSpPr>
          <p:nvPr/>
        </p:nvSpPr>
        <p:spPr>
          <a:xfrm>
            <a:off x="979100" y="1821404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>
                <a:solidFill>
                  <a:srgbClr val="455F51"/>
                </a:solidFill>
                <a:cs typeface="Aparajita" panose="020B0604020202020204" pitchFamily="34" charset="0"/>
              </a:rPr>
              <a:t>We need a procedure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solidFill>
                  <a:srgbClr val="455F51"/>
                </a:solidFill>
                <a:cs typeface="Aparajita" panose="020B0604020202020204" pitchFamily="34" charset="0"/>
              </a:rPr>
              <a:t>t</a:t>
            </a:r>
            <a:r>
              <a:rPr lang="en-US" sz="3200" dirty="0" smtClean="0">
                <a:solidFill>
                  <a:srgbClr val="455F51"/>
                </a:solidFill>
                <a:cs typeface="Aparajita" panose="020B0604020202020204" pitchFamily="34" charset="0"/>
              </a:rPr>
              <a:t>hat will break correlations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455F51"/>
                </a:solidFill>
                <a:cs typeface="Aparajita" panose="020B0604020202020204" pitchFamily="34" charset="0"/>
              </a:rPr>
              <a:t>w</a:t>
            </a:r>
            <a:r>
              <a:rPr lang="en-US" sz="3200" dirty="0" smtClean="0">
                <a:solidFill>
                  <a:srgbClr val="455F51"/>
                </a:solidFill>
                <a:cs typeface="Aparajita" panose="020B0604020202020204" pitchFamily="34" charset="0"/>
              </a:rPr>
              <a:t>ith </a:t>
            </a:r>
            <a:r>
              <a:rPr lang="en-US" sz="3200" dirty="0" smtClean="0">
                <a:solidFill>
                  <a:schemeClr val="bg2"/>
                </a:solidFill>
                <a:cs typeface="Aparajita" panose="020B0604020202020204" pitchFamily="34" charset="0"/>
              </a:rPr>
              <a:t>X</a:t>
            </a:r>
            <a:r>
              <a:rPr lang="en-US" sz="3200" baseline="-25000" dirty="0" smtClean="0">
                <a:solidFill>
                  <a:schemeClr val="bg2"/>
                </a:solidFill>
                <a:cs typeface="Aparajita" panose="020B0604020202020204" pitchFamily="34" charset="0"/>
              </a:rPr>
              <a:t>i</a:t>
            </a:r>
            <a:r>
              <a:rPr lang="en-US" sz="3200" b="1" dirty="0">
                <a:solidFill>
                  <a:srgbClr val="455F51"/>
                </a:solidFill>
                <a:cs typeface="Aparajita" panose="020B0604020202020204" pitchFamily="34" charset="0"/>
              </a:rPr>
              <a:t>.</a:t>
            </a:r>
            <a:endParaRPr lang="en-US" sz="3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324746" y="3479033"/>
            <a:ext cx="1471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prstClr val="white"/>
                </a:solidFill>
              </a:rPr>
              <a:t>classical</a:t>
            </a: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931080" y="2737350"/>
            <a:ext cx="459272" cy="59495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6249583" y="2251124"/>
            <a:ext cx="131005" cy="486226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923012" y="2892977"/>
            <a:ext cx="585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RE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981227" y="2251124"/>
            <a:ext cx="41579" cy="486226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806357" y="1798619"/>
            <a:ext cx="583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0</a:t>
            </a:r>
            <a:endParaRPr lang="en-US" sz="2400" dirty="0">
              <a:solidFill>
                <a:prstClr val="black"/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6164338" y="3374697"/>
            <a:ext cx="0" cy="586002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970016" y="2783068"/>
            <a:ext cx="459272" cy="54913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7288520" y="2296842"/>
            <a:ext cx="131005" cy="486226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961948" y="2938695"/>
            <a:ext cx="585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RE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7020163" y="2296842"/>
            <a:ext cx="62369" cy="448782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845293" y="1844337"/>
            <a:ext cx="583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1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7203274" y="3420415"/>
            <a:ext cx="0" cy="540874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8048632" y="2783068"/>
            <a:ext cx="459272" cy="54913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 flipH="1">
            <a:off x="8367136" y="2296842"/>
            <a:ext cx="131005" cy="486226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040564" y="2938695"/>
            <a:ext cx="585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RE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8098779" y="2296842"/>
            <a:ext cx="62369" cy="448782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923909" y="1844337"/>
            <a:ext cx="583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2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8281890" y="3420415"/>
            <a:ext cx="0" cy="540874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10008493" y="2849738"/>
            <a:ext cx="459272" cy="54913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58" name="Straight Arrow Connector 57"/>
          <p:cNvCxnSpPr/>
          <p:nvPr/>
        </p:nvCxnSpPr>
        <p:spPr>
          <a:xfrm flipH="1">
            <a:off x="10326997" y="2363512"/>
            <a:ext cx="131005" cy="486226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0000425" y="3005365"/>
            <a:ext cx="585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RE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0058640" y="2363512"/>
            <a:ext cx="62369" cy="448782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9883770" y="1911007"/>
            <a:ext cx="583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N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10241751" y="3487085"/>
            <a:ext cx="0" cy="540874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564" y="1874493"/>
            <a:ext cx="313575" cy="324463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500" y="1857947"/>
            <a:ext cx="313575" cy="324463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212" y="1912937"/>
            <a:ext cx="313575" cy="324463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421" y="1939753"/>
            <a:ext cx="313575" cy="3244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930669" y="2655415"/>
            <a:ext cx="1077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prstClr val="black"/>
                </a:solidFill>
              </a:rPr>
              <a:t>…</a:t>
            </a:r>
            <a:endParaRPr lang="en-US" sz="4000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07153" y="4045468"/>
            <a:ext cx="44595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schemeClr val="bg2"/>
                </a:solidFill>
                <a:cs typeface="Aparajita" panose="020B0604020202020204" pitchFamily="34" charset="0"/>
              </a:rPr>
              <a:t>X</a:t>
            </a:r>
            <a:r>
              <a:rPr lang="en-US" sz="2200" baseline="-25000" dirty="0" smtClean="0">
                <a:solidFill>
                  <a:schemeClr val="bg2"/>
                </a:solidFill>
                <a:cs typeface="Aparajita" panose="020B0604020202020204" pitchFamily="34" charset="0"/>
              </a:rPr>
              <a:t>0</a:t>
            </a:r>
            <a:endParaRPr lang="en-US" sz="2200" dirty="0"/>
          </a:p>
        </p:txBody>
      </p:sp>
      <p:sp>
        <p:nvSpPr>
          <p:cNvPr id="42" name="Rectangle 41"/>
          <p:cNvSpPr/>
          <p:nvPr/>
        </p:nvSpPr>
        <p:spPr>
          <a:xfrm>
            <a:off x="7041039" y="4088486"/>
            <a:ext cx="43473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chemeClr val="bg2"/>
                </a:solidFill>
                <a:cs typeface="Aparajita" panose="020B0604020202020204" pitchFamily="34" charset="0"/>
              </a:rPr>
              <a:t>X</a:t>
            </a:r>
            <a:r>
              <a:rPr lang="en-US" sz="2200" baseline="-25000" dirty="0">
                <a:solidFill>
                  <a:schemeClr val="bg2"/>
                </a:solidFill>
                <a:cs typeface="Aparajita" panose="020B0604020202020204" pitchFamily="34" charset="0"/>
              </a:rPr>
              <a:t>1</a:t>
            </a:r>
            <a:endParaRPr lang="en-US" sz="2200" dirty="0"/>
          </a:p>
        </p:txBody>
      </p:sp>
      <p:sp>
        <p:nvSpPr>
          <p:cNvPr id="45" name="Rectangle 44"/>
          <p:cNvSpPr/>
          <p:nvPr/>
        </p:nvSpPr>
        <p:spPr>
          <a:xfrm>
            <a:off x="8084144" y="4084740"/>
            <a:ext cx="44595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schemeClr val="bg2"/>
                </a:solidFill>
                <a:cs typeface="Aparajita" panose="020B0604020202020204" pitchFamily="34" charset="0"/>
              </a:rPr>
              <a:t>X</a:t>
            </a:r>
            <a:r>
              <a:rPr lang="en-US" sz="2200" baseline="-25000" dirty="0" smtClean="0">
                <a:solidFill>
                  <a:schemeClr val="bg2"/>
                </a:solidFill>
                <a:cs typeface="Aparajita" panose="020B0604020202020204" pitchFamily="34" charset="0"/>
              </a:rPr>
              <a:t>2</a:t>
            </a:r>
            <a:endParaRPr lang="en-US" sz="2200" dirty="0"/>
          </a:p>
        </p:txBody>
      </p:sp>
      <p:sp>
        <p:nvSpPr>
          <p:cNvPr id="46" name="Rectangle 45"/>
          <p:cNvSpPr/>
          <p:nvPr/>
        </p:nvSpPr>
        <p:spPr>
          <a:xfrm>
            <a:off x="10121009" y="4140020"/>
            <a:ext cx="48122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schemeClr val="bg2"/>
                </a:solidFill>
                <a:cs typeface="Aparajita" panose="020B0604020202020204" pitchFamily="34" charset="0"/>
              </a:rPr>
              <a:t>X</a:t>
            </a:r>
            <a:r>
              <a:rPr lang="en-US" sz="2200" baseline="-25000" dirty="0" smtClean="0">
                <a:solidFill>
                  <a:schemeClr val="bg2"/>
                </a:solidFill>
                <a:cs typeface="Aparajita" panose="020B0604020202020204" pitchFamily="34" charset="0"/>
              </a:rPr>
              <a:t>N</a:t>
            </a:r>
            <a:endParaRPr lang="en-US" sz="2200" dirty="0"/>
          </a:p>
        </p:txBody>
      </p:sp>
      <p:sp>
        <p:nvSpPr>
          <p:cNvPr id="7" name="Oval 6"/>
          <p:cNvSpPr/>
          <p:nvPr/>
        </p:nvSpPr>
        <p:spPr>
          <a:xfrm>
            <a:off x="8040564" y="4001294"/>
            <a:ext cx="467340" cy="66695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3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304965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Decoupling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41714" y="5497398"/>
            <a:ext cx="6823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1</a:t>
            </a:r>
            <a:r>
              <a:rPr lang="en-US" dirty="0" smtClean="0">
                <a:solidFill>
                  <a:prstClr val="white"/>
                </a:solidFill>
              </a:rPr>
              <a:t>1011                      1010010001011101010001011101101010001111111010100010 ….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979100" y="1821404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>
                <a:solidFill>
                  <a:srgbClr val="455F51"/>
                </a:solidFill>
                <a:cs typeface="Aparajita" panose="020B0604020202020204" pitchFamily="34" charset="0"/>
              </a:rPr>
              <a:t>We need a procedure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solidFill>
                  <a:srgbClr val="455F51"/>
                </a:solidFill>
                <a:cs typeface="Aparajita" panose="020B0604020202020204" pitchFamily="34" charset="0"/>
              </a:rPr>
              <a:t>t</a:t>
            </a:r>
            <a:r>
              <a:rPr lang="en-US" sz="3200" dirty="0" smtClean="0">
                <a:solidFill>
                  <a:srgbClr val="455F51"/>
                </a:solidFill>
                <a:cs typeface="Aparajita" panose="020B0604020202020204" pitchFamily="34" charset="0"/>
              </a:rPr>
              <a:t>hat will break correlations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455F51"/>
                </a:solidFill>
                <a:cs typeface="Aparajita" panose="020B0604020202020204" pitchFamily="34" charset="0"/>
              </a:rPr>
              <a:t>w</a:t>
            </a:r>
            <a:r>
              <a:rPr lang="en-US" sz="3200" dirty="0" smtClean="0">
                <a:solidFill>
                  <a:srgbClr val="455F51"/>
                </a:solidFill>
                <a:cs typeface="Aparajita" panose="020B0604020202020204" pitchFamily="34" charset="0"/>
              </a:rPr>
              <a:t>ith </a:t>
            </a:r>
            <a:r>
              <a:rPr lang="en-US" sz="3200" dirty="0" smtClean="0">
                <a:solidFill>
                  <a:schemeClr val="bg2"/>
                </a:solidFill>
                <a:cs typeface="Aparajita" panose="020B0604020202020204" pitchFamily="34" charset="0"/>
              </a:rPr>
              <a:t>X</a:t>
            </a:r>
            <a:r>
              <a:rPr lang="en-US" sz="3200" baseline="-25000" dirty="0" smtClean="0">
                <a:solidFill>
                  <a:schemeClr val="bg2"/>
                </a:solidFill>
                <a:cs typeface="Aparajita" panose="020B0604020202020204" pitchFamily="34" charset="0"/>
              </a:rPr>
              <a:t>i</a:t>
            </a:r>
            <a:r>
              <a:rPr lang="en-US" sz="3200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.  </a:t>
            </a:r>
            <a:r>
              <a:rPr lang="en-US" sz="3200" dirty="0" smtClean="0">
                <a:solidFill>
                  <a:srgbClr val="455F51"/>
                </a:solidFill>
                <a:cs typeface="Aparajita" panose="020B0604020202020204" pitchFamily="34" charset="0"/>
              </a:rPr>
              <a:t>Then it will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455F51"/>
                </a:solidFill>
                <a:cs typeface="Aparajita" panose="020B0604020202020204" pitchFamily="34" charset="0"/>
              </a:rPr>
              <a:t>be easy to finish the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455F51"/>
                </a:solidFill>
                <a:cs typeface="Aparajita" panose="020B0604020202020204" pitchFamily="34" charset="0"/>
              </a:rPr>
              <a:t>p</a:t>
            </a:r>
            <a:r>
              <a:rPr lang="en-US" sz="3200" dirty="0" smtClean="0">
                <a:solidFill>
                  <a:srgbClr val="455F51"/>
                </a:solidFill>
                <a:cs typeface="Aparajita" panose="020B0604020202020204" pitchFamily="34" charset="0"/>
              </a:rPr>
              <a:t>rotocol.</a:t>
            </a:r>
            <a:endParaRPr lang="en-US" sz="3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10009208" y="1565228"/>
            <a:ext cx="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324746" y="3479033"/>
            <a:ext cx="1471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prstClr val="white"/>
                </a:solidFill>
              </a:rPr>
              <a:t>classical</a:t>
            </a: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931080" y="2737350"/>
            <a:ext cx="459272" cy="59495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8" name="Straight Arrow Connector 67"/>
          <p:cNvCxnSpPr/>
          <p:nvPr/>
        </p:nvCxnSpPr>
        <p:spPr>
          <a:xfrm flipH="1">
            <a:off x="6249583" y="2251124"/>
            <a:ext cx="131005" cy="486226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5923012" y="2892977"/>
            <a:ext cx="585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RE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5981227" y="2251124"/>
            <a:ext cx="41579" cy="486226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5806357" y="1798619"/>
            <a:ext cx="583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0</a:t>
            </a:r>
            <a:endParaRPr lang="en-US" sz="2400" dirty="0">
              <a:solidFill>
                <a:prstClr val="black"/>
              </a:solidFill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6164338" y="3374697"/>
            <a:ext cx="0" cy="586002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6970016" y="2783068"/>
            <a:ext cx="459272" cy="54913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74" name="Straight Arrow Connector 73"/>
          <p:cNvCxnSpPr/>
          <p:nvPr/>
        </p:nvCxnSpPr>
        <p:spPr>
          <a:xfrm flipH="1">
            <a:off x="7288520" y="2296842"/>
            <a:ext cx="131005" cy="486226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6961948" y="2938695"/>
            <a:ext cx="585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RE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7020163" y="2296842"/>
            <a:ext cx="62369" cy="448782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6845293" y="1844337"/>
            <a:ext cx="583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1</a:t>
            </a:r>
          </a:p>
        </p:txBody>
      </p:sp>
      <p:cxnSp>
        <p:nvCxnSpPr>
          <p:cNvPr id="78" name="Straight Arrow Connector 77"/>
          <p:cNvCxnSpPr/>
          <p:nvPr/>
        </p:nvCxnSpPr>
        <p:spPr>
          <a:xfrm>
            <a:off x="7203274" y="3420415"/>
            <a:ext cx="0" cy="540874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8048632" y="2783068"/>
            <a:ext cx="459272" cy="54913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80" name="Straight Arrow Connector 79"/>
          <p:cNvCxnSpPr/>
          <p:nvPr/>
        </p:nvCxnSpPr>
        <p:spPr>
          <a:xfrm flipH="1">
            <a:off x="8367136" y="2296842"/>
            <a:ext cx="131005" cy="486226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8040564" y="2938695"/>
            <a:ext cx="585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RE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8098779" y="2296842"/>
            <a:ext cx="62369" cy="448782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7923909" y="1844337"/>
            <a:ext cx="583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2</a:t>
            </a:r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8281890" y="3420415"/>
            <a:ext cx="0" cy="540874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10008493" y="2849738"/>
            <a:ext cx="459272" cy="54913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86" name="Straight Arrow Connector 85"/>
          <p:cNvCxnSpPr/>
          <p:nvPr/>
        </p:nvCxnSpPr>
        <p:spPr>
          <a:xfrm flipH="1">
            <a:off x="10326997" y="2363512"/>
            <a:ext cx="131005" cy="486226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000425" y="3005365"/>
            <a:ext cx="585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RE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88" name="Straight Arrow Connector 87"/>
          <p:cNvCxnSpPr/>
          <p:nvPr/>
        </p:nvCxnSpPr>
        <p:spPr>
          <a:xfrm>
            <a:off x="10058640" y="2363512"/>
            <a:ext cx="62369" cy="448782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9883770" y="1911007"/>
            <a:ext cx="583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N</a:t>
            </a:r>
          </a:p>
        </p:txBody>
      </p:sp>
      <p:cxnSp>
        <p:nvCxnSpPr>
          <p:cNvPr id="90" name="Straight Arrow Connector 89"/>
          <p:cNvCxnSpPr/>
          <p:nvPr/>
        </p:nvCxnSpPr>
        <p:spPr>
          <a:xfrm>
            <a:off x="10241751" y="3487085"/>
            <a:ext cx="0" cy="540874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1" name="Picture 9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564" y="1874493"/>
            <a:ext cx="313575" cy="324463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500" y="1857947"/>
            <a:ext cx="313575" cy="324463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212" y="1912937"/>
            <a:ext cx="313575" cy="324463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421" y="1939753"/>
            <a:ext cx="313575" cy="324463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8930669" y="2655415"/>
            <a:ext cx="1077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prstClr val="black"/>
                </a:solidFill>
              </a:rPr>
              <a:t>…</a:t>
            </a:r>
            <a:endParaRPr lang="en-US" sz="4000" dirty="0">
              <a:solidFill>
                <a:prstClr val="black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 flipV="1">
            <a:off x="5903469" y="4037385"/>
            <a:ext cx="692228" cy="591334"/>
          </a:xfrm>
          <a:prstGeom prst="rect">
            <a:avLst/>
          </a:prstGeom>
          <a:solidFill>
            <a:schemeClr val="tx1"/>
          </a:solidFill>
          <a:ln w="57150"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threePt" dir="t"/>
          </a:scene3d>
          <a:sp3d extrusionH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 flipV="1">
            <a:off x="7934288" y="3997073"/>
            <a:ext cx="692228" cy="591334"/>
          </a:xfrm>
          <a:prstGeom prst="rect">
            <a:avLst/>
          </a:prstGeom>
          <a:solidFill>
            <a:schemeClr val="tx1"/>
          </a:solidFill>
          <a:ln w="57150"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threePt" dir="t"/>
          </a:scene3d>
          <a:sp3d extrusionH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 flipV="1">
            <a:off x="9892015" y="4042746"/>
            <a:ext cx="692228" cy="591334"/>
          </a:xfrm>
          <a:prstGeom prst="rect">
            <a:avLst/>
          </a:prstGeom>
          <a:solidFill>
            <a:schemeClr val="tx1"/>
          </a:solidFill>
          <a:ln w="57150"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threePt" dir="t"/>
          </a:scene3d>
          <a:sp3d extrusionH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 flipV="1">
            <a:off x="6957138" y="4020840"/>
            <a:ext cx="692228" cy="591334"/>
          </a:xfrm>
          <a:prstGeom prst="rect">
            <a:avLst/>
          </a:prstGeom>
          <a:solidFill>
            <a:schemeClr val="tx1"/>
          </a:solidFill>
          <a:ln w="57150"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threePt" dir="t"/>
          </a:scene3d>
          <a:sp3d extrusionH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/>
          <p:cNvSpPr txBox="1"/>
          <p:nvPr/>
        </p:nvSpPr>
        <p:spPr>
          <a:xfrm>
            <a:off x="9864562" y="4131841"/>
            <a:ext cx="857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    ?</a:t>
            </a:r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6194333" y="4593954"/>
            <a:ext cx="1739955" cy="684724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7233269" y="4639672"/>
            <a:ext cx="982637" cy="639006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8311885" y="4639672"/>
            <a:ext cx="186256" cy="639006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H="1">
            <a:off x="8793007" y="4706342"/>
            <a:ext cx="1478739" cy="572336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7624907" y="5278678"/>
            <a:ext cx="1551040" cy="60582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/>
          <p:cNvSpPr txBox="1"/>
          <p:nvPr/>
        </p:nvSpPr>
        <p:spPr>
          <a:xfrm>
            <a:off x="7777009" y="5452825"/>
            <a:ext cx="2031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Bitwise XOR</a:t>
            </a:r>
            <a:endParaRPr lang="en-US" dirty="0"/>
          </a:p>
        </p:txBody>
      </p:sp>
      <p:cxnSp>
        <p:nvCxnSpPr>
          <p:cNvPr id="110" name="Straight Arrow Connector 109"/>
          <p:cNvCxnSpPr/>
          <p:nvPr/>
        </p:nvCxnSpPr>
        <p:spPr>
          <a:xfrm>
            <a:off x="8420652" y="5939803"/>
            <a:ext cx="11986" cy="301539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7879083" y="4083564"/>
            <a:ext cx="857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    ?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6918654" y="4127181"/>
            <a:ext cx="857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    ?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5838565" y="4177423"/>
            <a:ext cx="857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    ?</a:t>
            </a:r>
          </a:p>
        </p:txBody>
      </p:sp>
    </p:spTree>
    <p:extLst>
      <p:ext uri="{BB962C8B-B14F-4D97-AF65-F5344CB8AC3E}">
        <p14:creationId xmlns:p14="http://schemas.microsoft.com/office/powerpoint/2010/main" val="300407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304965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Decoupling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41714" y="5497398"/>
            <a:ext cx="6823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1</a:t>
            </a:r>
            <a:r>
              <a:rPr lang="en-US" dirty="0" smtClean="0">
                <a:solidFill>
                  <a:prstClr val="white"/>
                </a:solidFill>
              </a:rPr>
              <a:t>1011                      1010010001011101010001011101101010001111111010100010 ….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10009208" y="1565228"/>
            <a:ext cx="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/>
          <p:cNvSpPr txBox="1">
            <a:spLocks/>
          </p:cNvSpPr>
          <p:nvPr/>
        </p:nvSpPr>
        <p:spPr>
          <a:xfrm>
            <a:off x="979100" y="1821404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>
                <a:solidFill>
                  <a:srgbClr val="455F51"/>
                </a:solidFill>
                <a:cs typeface="Aparajita" panose="020B0604020202020204" pitchFamily="34" charset="0"/>
              </a:rPr>
              <a:t>Fortunately by the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>
                <a:solidFill>
                  <a:srgbClr val="455F51"/>
                </a:solidFill>
                <a:cs typeface="Aparajita" panose="020B0604020202020204" pitchFamily="34" charset="0"/>
              </a:rPr>
              <a:t>Equivalence Lemma,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>
                <a:solidFill>
                  <a:srgbClr val="455F51"/>
                </a:solidFill>
                <a:cs typeface="Aparajita" panose="020B0604020202020204" pitchFamily="34" charset="0"/>
              </a:rPr>
              <a:t>Miller-Shi does just that.</a:t>
            </a:r>
            <a:endParaRPr lang="en-US" sz="3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324746" y="3479033"/>
            <a:ext cx="1471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prstClr val="white"/>
                </a:solidFill>
              </a:rPr>
              <a:t>classical</a:t>
            </a: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931080" y="2737350"/>
            <a:ext cx="459272" cy="59495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6249583" y="2251124"/>
            <a:ext cx="131005" cy="486226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923012" y="2892977"/>
            <a:ext cx="585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RE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981227" y="2251124"/>
            <a:ext cx="41579" cy="486226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806357" y="1798619"/>
            <a:ext cx="583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0</a:t>
            </a:r>
            <a:endParaRPr lang="en-US" sz="2400" dirty="0">
              <a:solidFill>
                <a:prstClr val="black"/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6164338" y="3374697"/>
            <a:ext cx="0" cy="586002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970016" y="2783068"/>
            <a:ext cx="459272" cy="54913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7288520" y="2296842"/>
            <a:ext cx="131005" cy="486226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961948" y="2938695"/>
            <a:ext cx="585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RE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7020163" y="2296842"/>
            <a:ext cx="62369" cy="448782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845293" y="1844337"/>
            <a:ext cx="583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1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7203274" y="3420415"/>
            <a:ext cx="0" cy="540874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8048632" y="2783068"/>
            <a:ext cx="459272" cy="54913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 flipH="1">
            <a:off x="8367136" y="2296842"/>
            <a:ext cx="131005" cy="486226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040564" y="2938695"/>
            <a:ext cx="585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RE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8098779" y="2296842"/>
            <a:ext cx="62369" cy="448782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923909" y="1844337"/>
            <a:ext cx="583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2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8281890" y="3420415"/>
            <a:ext cx="0" cy="540874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10008493" y="2849738"/>
            <a:ext cx="459272" cy="54913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58" name="Straight Arrow Connector 57"/>
          <p:cNvCxnSpPr/>
          <p:nvPr/>
        </p:nvCxnSpPr>
        <p:spPr>
          <a:xfrm flipH="1">
            <a:off x="10326997" y="2363512"/>
            <a:ext cx="131005" cy="486226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0000425" y="3005365"/>
            <a:ext cx="585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RE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0058640" y="2363512"/>
            <a:ext cx="62369" cy="448782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9883770" y="1911007"/>
            <a:ext cx="583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N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10241751" y="3487085"/>
            <a:ext cx="0" cy="540874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564" y="1874493"/>
            <a:ext cx="313575" cy="324463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500" y="1857947"/>
            <a:ext cx="313575" cy="324463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212" y="1912937"/>
            <a:ext cx="313575" cy="324463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421" y="1939753"/>
            <a:ext cx="313575" cy="3244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930669" y="2655415"/>
            <a:ext cx="1077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prstClr val="black"/>
                </a:solidFill>
              </a:rPr>
              <a:t>…</a:t>
            </a:r>
            <a:endParaRPr lang="en-US" sz="4000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07153" y="4045468"/>
            <a:ext cx="44595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schemeClr val="bg2"/>
                </a:solidFill>
                <a:cs typeface="Aparajita" panose="020B0604020202020204" pitchFamily="34" charset="0"/>
              </a:rPr>
              <a:t>X</a:t>
            </a:r>
            <a:r>
              <a:rPr lang="en-US" sz="2200" baseline="-25000" dirty="0" smtClean="0">
                <a:solidFill>
                  <a:schemeClr val="bg2"/>
                </a:solidFill>
                <a:cs typeface="Aparajita" panose="020B0604020202020204" pitchFamily="34" charset="0"/>
              </a:rPr>
              <a:t>0</a:t>
            </a:r>
            <a:endParaRPr lang="en-US" sz="2200" dirty="0"/>
          </a:p>
        </p:txBody>
      </p:sp>
      <p:sp>
        <p:nvSpPr>
          <p:cNvPr id="42" name="Rectangle 41"/>
          <p:cNvSpPr/>
          <p:nvPr/>
        </p:nvSpPr>
        <p:spPr>
          <a:xfrm>
            <a:off x="7041039" y="4088486"/>
            <a:ext cx="43473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chemeClr val="bg2"/>
                </a:solidFill>
                <a:cs typeface="Aparajita" panose="020B0604020202020204" pitchFamily="34" charset="0"/>
              </a:rPr>
              <a:t>X</a:t>
            </a:r>
            <a:r>
              <a:rPr lang="en-US" sz="2200" baseline="-25000" dirty="0">
                <a:solidFill>
                  <a:schemeClr val="bg2"/>
                </a:solidFill>
                <a:cs typeface="Aparajita" panose="020B0604020202020204" pitchFamily="34" charset="0"/>
              </a:rPr>
              <a:t>1</a:t>
            </a:r>
            <a:endParaRPr lang="en-US" sz="2200" dirty="0"/>
          </a:p>
        </p:txBody>
      </p:sp>
      <p:sp>
        <p:nvSpPr>
          <p:cNvPr id="45" name="Rectangle 44"/>
          <p:cNvSpPr/>
          <p:nvPr/>
        </p:nvSpPr>
        <p:spPr>
          <a:xfrm>
            <a:off x="8084144" y="4084740"/>
            <a:ext cx="44595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schemeClr val="bg2"/>
                </a:solidFill>
                <a:cs typeface="Aparajita" panose="020B0604020202020204" pitchFamily="34" charset="0"/>
              </a:rPr>
              <a:t>X</a:t>
            </a:r>
            <a:r>
              <a:rPr lang="en-US" sz="2200" baseline="-25000" dirty="0" smtClean="0">
                <a:solidFill>
                  <a:schemeClr val="bg2"/>
                </a:solidFill>
                <a:cs typeface="Aparajita" panose="020B0604020202020204" pitchFamily="34" charset="0"/>
              </a:rPr>
              <a:t>2</a:t>
            </a:r>
            <a:endParaRPr lang="en-US" sz="2200" dirty="0"/>
          </a:p>
        </p:txBody>
      </p:sp>
      <p:sp>
        <p:nvSpPr>
          <p:cNvPr id="46" name="Rectangle 45"/>
          <p:cNvSpPr/>
          <p:nvPr/>
        </p:nvSpPr>
        <p:spPr>
          <a:xfrm>
            <a:off x="10121009" y="4140020"/>
            <a:ext cx="48122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schemeClr val="bg2"/>
                </a:solidFill>
                <a:cs typeface="Aparajita" panose="020B0604020202020204" pitchFamily="34" charset="0"/>
              </a:rPr>
              <a:t>X</a:t>
            </a:r>
            <a:r>
              <a:rPr lang="en-US" sz="2200" baseline="-25000" dirty="0" smtClean="0">
                <a:solidFill>
                  <a:schemeClr val="bg2"/>
                </a:solidFill>
                <a:cs typeface="Aparajita" panose="020B0604020202020204" pitchFamily="34" charset="0"/>
              </a:rPr>
              <a:t>N</a:t>
            </a:r>
            <a:endParaRPr lang="en-US" sz="2200" dirty="0"/>
          </a:p>
        </p:txBody>
      </p:sp>
      <p:sp>
        <p:nvSpPr>
          <p:cNvPr id="7" name="Oval 6"/>
          <p:cNvSpPr/>
          <p:nvPr/>
        </p:nvSpPr>
        <p:spPr>
          <a:xfrm>
            <a:off x="8040564" y="4001294"/>
            <a:ext cx="467340" cy="66695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0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330132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Decoupling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41714" y="5497398"/>
            <a:ext cx="6823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1</a:t>
            </a:r>
            <a:r>
              <a:rPr lang="en-US" dirty="0" smtClean="0">
                <a:solidFill>
                  <a:prstClr val="white"/>
                </a:solidFill>
              </a:rPr>
              <a:t>1011                      1010010001011101010001011101101010001111111010100010 ….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10009208" y="1565228"/>
            <a:ext cx="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/>
          <p:cNvSpPr txBox="1">
            <a:spLocks/>
          </p:cNvSpPr>
          <p:nvPr/>
        </p:nvSpPr>
        <p:spPr>
          <a:xfrm>
            <a:off x="979100" y="1821404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455F51"/>
                </a:solidFill>
                <a:cs typeface="Aparajita" panose="020B0604020202020204" pitchFamily="34" charset="0"/>
              </a:rPr>
              <a:t>Fortunately by the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455F51"/>
                </a:solidFill>
                <a:cs typeface="Aparajita" panose="020B0604020202020204" pitchFamily="34" charset="0"/>
              </a:rPr>
              <a:t>Equivalence Lemma,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455F51"/>
                </a:solidFill>
                <a:cs typeface="Aparajita" panose="020B0604020202020204" pitchFamily="34" charset="0"/>
              </a:rPr>
              <a:t>Miller-Shi does just that</a:t>
            </a:r>
            <a:r>
              <a:rPr lang="en-US" sz="3200" dirty="0" smtClean="0">
                <a:solidFill>
                  <a:srgbClr val="455F51"/>
                </a:solidFill>
                <a:cs typeface="Aparajita" panose="020B0604020202020204" pitchFamily="34" charset="0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>
                <a:solidFill>
                  <a:srgbClr val="455F51"/>
                </a:solidFill>
                <a:cs typeface="Aparajita" panose="020B0604020202020204" pitchFamily="34" charset="0"/>
              </a:rPr>
              <a:t>If the marginal distribution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solidFill>
                  <a:srgbClr val="455F51"/>
                </a:solidFill>
                <a:cs typeface="Aparajita" panose="020B0604020202020204" pitchFamily="34" charset="0"/>
              </a:rPr>
              <a:t>o</a:t>
            </a:r>
            <a:r>
              <a:rPr lang="en-US" sz="3200" dirty="0" smtClean="0">
                <a:solidFill>
                  <a:srgbClr val="455F51"/>
                </a:solidFill>
                <a:cs typeface="Aparajita" panose="020B0604020202020204" pitchFamily="34" charset="0"/>
              </a:rPr>
              <a:t>f a seed is uniform,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solidFill>
                  <a:srgbClr val="455F51"/>
                </a:solidFill>
                <a:cs typeface="Aparajita" panose="020B0604020202020204" pitchFamily="34" charset="0"/>
              </a:rPr>
              <a:t>t</a:t>
            </a:r>
            <a:r>
              <a:rPr lang="en-US" sz="3200" dirty="0" smtClean="0">
                <a:solidFill>
                  <a:srgbClr val="455F51"/>
                </a:solidFill>
                <a:cs typeface="Aparajita" panose="020B0604020202020204" pitchFamily="34" charset="0"/>
              </a:rPr>
              <a:t>hen its output is globally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>
                <a:solidFill>
                  <a:srgbClr val="455F51"/>
                </a:solidFill>
                <a:cs typeface="Aparajita" panose="020B0604020202020204" pitchFamily="34" charset="0"/>
              </a:rPr>
              <a:t>random.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324746" y="3479033"/>
            <a:ext cx="1471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prstClr val="white"/>
                </a:solidFill>
              </a:rPr>
              <a:t>classical</a:t>
            </a: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931080" y="2737350"/>
            <a:ext cx="459272" cy="59495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6249583" y="2251124"/>
            <a:ext cx="131005" cy="486226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923012" y="2892977"/>
            <a:ext cx="585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RE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981227" y="2251124"/>
            <a:ext cx="41579" cy="486226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806357" y="1798619"/>
            <a:ext cx="583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0</a:t>
            </a:r>
            <a:endParaRPr lang="en-US" sz="2400" dirty="0">
              <a:solidFill>
                <a:prstClr val="black"/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6164338" y="3374697"/>
            <a:ext cx="0" cy="586002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970016" y="2783068"/>
            <a:ext cx="459272" cy="54913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7288520" y="2296842"/>
            <a:ext cx="131005" cy="486226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961948" y="2938695"/>
            <a:ext cx="585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RE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7020163" y="2296842"/>
            <a:ext cx="62369" cy="448782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845293" y="1844337"/>
            <a:ext cx="583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1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7203274" y="3420415"/>
            <a:ext cx="0" cy="540874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8048632" y="2783068"/>
            <a:ext cx="459272" cy="54913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 flipH="1">
            <a:off x="8367136" y="2296842"/>
            <a:ext cx="131005" cy="486226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040564" y="2938695"/>
            <a:ext cx="585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RE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8098779" y="2296842"/>
            <a:ext cx="62369" cy="448782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923909" y="1844337"/>
            <a:ext cx="583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2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8281890" y="3420415"/>
            <a:ext cx="0" cy="540874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10008493" y="2849738"/>
            <a:ext cx="459272" cy="54913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58" name="Straight Arrow Connector 57"/>
          <p:cNvCxnSpPr/>
          <p:nvPr/>
        </p:nvCxnSpPr>
        <p:spPr>
          <a:xfrm flipH="1">
            <a:off x="10326997" y="2363512"/>
            <a:ext cx="131005" cy="486226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0000425" y="3005365"/>
            <a:ext cx="585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RE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0058640" y="2363512"/>
            <a:ext cx="62369" cy="448782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9883770" y="1911007"/>
            <a:ext cx="583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N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10241751" y="3487085"/>
            <a:ext cx="0" cy="540874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564" y="1874493"/>
            <a:ext cx="313575" cy="324463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500" y="1857947"/>
            <a:ext cx="313575" cy="324463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212" y="1912937"/>
            <a:ext cx="313575" cy="324463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421" y="1939753"/>
            <a:ext cx="313575" cy="3244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930669" y="2655415"/>
            <a:ext cx="1077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prstClr val="black"/>
                </a:solidFill>
              </a:rPr>
              <a:t>…</a:t>
            </a:r>
            <a:endParaRPr lang="en-US" sz="4000" dirty="0">
              <a:solidFill>
                <a:prstClr val="black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 flipV="1">
            <a:off x="5903469" y="4037385"/>
            <a:ext cx="692228" cy="591334"/>
          </a:xfrm>
          <a:prstGeom prst="rect">
            <a:avLst/>
          </a:prstGeom>
          <a:solidFill>
            <a:schemeClr val="tx1"/>
          </a:solidFill>
          <a:ln w="57150"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threePt" dir="t"/>
          </a:scene3d>
          <a:sp3d extrusionH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886246" y="4009887"/>
            <a:ext cx="857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Miller-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Shi</a:t>
            </a:r>
          </a:p>
        </p:txBody>
      </p:sp>
      <p:sp>
        <p:nvSpPr>
          <p:cNvPr id="62" name="Rectangle 61"/>
          <p:cNvSpPr/>
          <p:nvPr/>
        </p:nvSpPr>
        <p:spPr>
          <a:xfrm flipV="1">
            <a:off x="7934288" y="3997073"/>
            <a:ext cx="692228" cy="591334"/>
          </a:xfrm>
          <a:prstGeom prst="rect">
            <a:avLst/>
          </a:prstGeom>
          <a:solidFill>
            <a:schemeClr val="tx1"/>
          </a:solidFill>
          <a:ln w="57150"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threePt" dir="t"/>
          </a:scene3d>
          <a:sp3d extrusionH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 flipV="1">
            <a:off x="9892015" y="4042746"/>
            <a:ext cx="692228" cy="591334"/>
          </a:xfrm>
          <a:prstGeom prst="rect">
            <a:avLst/>
          </a:prstGeom>
          <a:solidFill>
            <a:schemeClr val="tx1"/>
          </a:solidFill>
          <a:ln w="57150"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threePt" dir="t"/>
          </a:scene3d>
          <a:sp3d extrusionH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 flipV="1">
            <a:off x="6957138" y="4020840"/>
            <a:ext cx="692228" cy="591334"/>
          </a:xfrm>
          <a:prstGeom prst="rect">
            <a:avLst/>
          </a:prstGeom>
          <a:solidFill>
            <a:schemeClr val="tx1"/>
          </a:solidFill>
          <a:ln w="57150"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threePt" dir="t"/>
          </a:scene3d>
          <a:sp3d extrusionH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6922846" y="3993341"/>
            <a:ext cx="857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Miller-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Shi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883047" y="3982388"/>
            <a:ext cx="857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Miller-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Shi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9864562" y="4009887"/>
            <a:ext cx="857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Miller-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Shi</a:t>
            </a:r>
          </a:p>
        </p:txBody>
      </p:sp>
      <p:cxnSp>
        <p:nvCxnSpPr>
          <p:cNvPr id="74" name="Straight Arrow Connector 73"/>
          <p:cNvCxnSpPr/>
          <p:nvPr/>
        </p:nvCxnSpPr>
        <p:spPr>
          <a:xfrm>
            <a:off x="6194333" y="4593954"/>
            <a:ext cx="0" cy="586002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7233269" y="4639672"/>
            <a:ext cx="0" cy="540874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8311885" y="4639672"/>
            <a:ext cx="0" cy="540874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10271746" y="4706342"/>
            <a:ext cx="0" cy="540874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8091012" y="5153604"/>
            <a:ext cx="467340" cy="66695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20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47" grpId="0"/>
      <p:bldP spid="62" grpId="0" animBg="1"/>
      <p:bldP spid="68" grpId="0" animBg="1"/>
      <p:bldP spid="70" grpId="0" animBg="1"/>
      <p:bldP spid="71" grpId="0"/>
      <p:bldP spid="72" grpId="0"/>
      <p:bldP spid="7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304965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Decoupling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41714" y="5497398"/>
            <a:ext cx="6823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1</a:t>
            </a:r>
            <a:r>
              <a:rPr lang="en-US" dirty="0" smtClean="0">
                <a:solidFill>
                  <a:prstClr val="white"/>
                </a:solidFill>
              </a:rPr>
              <a:t>1011                      1010010001011101010001011101101010001111111010100010 ….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10009208" y="1565228"/>
            <a:ext cx="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/>
          <p:cNvSpPr txBox="1">
            <a:spLocks/>
          </p:cNvSpPr>
          <p:nvPr/>
        </p:nvSpPr>
        <p:spPr>
          <a:xfrm>
            <a:off x="979100" y="1821404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 smtClean="0">
                <a:solidFill>
                  <a:srgbClr val="455F51"/>
                </a:solidFill>
                <a:cs typeface="Aparajita" panose="020B0604020202020204" pitchFamily="34" charset="0"/>
              </a:rPr>
              <a:t>Success! </a:t>
            </a:r>
            <a:r>
              <a:rPr lang="en-US" sz="3200" dirty="0">
                <a:solidFill>
                  <a:srgbClr val="455F51"/>
                </a:solidFill>
                <a:cs typeface="Aparajita" panose="020B0604020202020204" pitchFamily="34" charset="0"/>
              </a:rPr>
              <a:t> </a:t>
            </a:r>
            <a:r>
              <a:rPr lang="en-US" sz="3200" dirty="0" smtClean="0">
                <a:solidFill>
                  <a:srgbClr val="455F51"/>
                </a:solidFill>
                <a:cs typeface="Aparajita" panose="020B0604020202020204" pitchFamily="34" charset="0"/>
              </a:rPr>
              <a:t>Uniformly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solidFill>
                  <a:srgbClr val="455F51"/>
                </a:solidFill>
                <a:cs typeface="Aparajita" panose="020B0604020202020204" pitchFamily="34" charset="0"/>
              </a:rPr>
              <a:t>r</a:t>
            </a:r>
            <a:r>
              <a:rPr lang="en-US" sz="3200" dirty="0" smtClean="0">
                <a:solidFill>
                  <a:srgbClr val="455F51"/>
                </a:solidFill>
                <a:cs typeface="Aparajita" panose="020B0604020202020204" pitchFamily="34" charset="0"/>
              </a:rPr>
              <a:t>andom output.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>
              <a:solidFill>
                <a:srgbClr val="455F51"/>
              </a:solidFill>
              <a:cs typeface="Aparajita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>
                <a:solidFill>
                  <a:srgbClr val="455F51"/>
                </a:solidFill>
                <a:cs typeface="Aparajita" panose="020B0604020202020204" pitchFamily="34" charset="0"/>
              </a:rPr>
              <a:t>(Note: The number of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solidFill>
                  <a:srgbClr val="455F51"/>
                </a:solidFill>
                <a:cs typeface="Aparajita" panose="020B0604020202020204" pitchFamily="34" charset="0"/>
              </a:rPr>
              <a:t>d</a:t>
            </a:r>
            <a:r>
              <a:rPr lang="en-US" sz="3200" dirty="0" smtClean="0">
                <a:solidFill>
                  <a:srgbClr val="455F51"/>
                </a:solidFill>
                <a:cs typeface="Aparajita" panose="020B0604020202020204" pitchFamily="34" charset="0"/>
              </a:rPr>
              <a:t>evices could be too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solidFill>
                  <a:srgbClr val="455F51"/>
                </a:solidFill>
                <a:cs typeface="Aparajita" panose="020B0604020202020204" pitchFamily="34" charset="0"/>
              </a:rPr>
              <a:t>l</a:t>
            </a:r>
            <a:r>
              <a:rPr lang="en-US" sz="3200" dirty="0" smtClean="0">
                <a:solidFill>
                  <a:srgbClr val="455F51"/>
                </a:solidFill>
                <a:cs typeface="Aparajita" panose="020B0604020202020204" pitchFamily="34" charset="0"/>
              </a:rPr>
              <a:t>arge to be efficient—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solidFill>
                  <a:srgbClr val="455F51"/>
                </a:solidFill>
                <a:cs typeface="Aparajita" panose="020B0604020202020204" pitchFamily="34" charset="0"/>
              </a:rPr>
              <a:t>r</a:t>
            </a:r>
            <a:r>
              <a:rPr lang="en-US" sz="3200" dirty="0" smtClean="0">
                <a:solidFill>
                  <a:srgbClr val="455F51"/>
                </a:solidFill>
                <a:cs typeface="Aparajita" panose="020B0604020202020204" pitchFamily="34" charset="0"/>
              </a:rPr>
              <a:t>oom for improvement!)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324746" y="3479033"/>
            <a:ext cx="1471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prstClr val="white"/>
                </a:solidFill>
              </a:rPr>
              <a:t>classical</a:t>
            </a: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931080" y="2737350"/>
            <a:ext cx="459272" cy="59495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6249583" y="2251124"/>
            <a:ext cx="131005" cy="486226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923012" y="2892977"/>
            <a:ext cx="585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RE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981227" y="2251124"/>
            <a:ext cx="41579" cy="486226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806357" y="1798619"/>
            <a:ext cx="583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0</a:t>
            </a:r>
            <a:endParaRPr lang="en-US" sz="2400" dirty="0">
              <a:solidFill>
                <a:prstClr val="black"/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6164338" y="3374697"/>
            <a:ext cx="0" cy="586002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970016" y="2783068"/>
            <a:ext cx="459272" cy="54913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7288520" y="2296842"/>
            <a:ext cx="131005" cy="486226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961948" y="2938695"/>
            <a:ext cx="585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RE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7020163" y="2296842"/>
            <a:ext cx="62369" cy="448782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845293" y="1844337"/>
            <a:ext cx="583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1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7203274" y="3420415"/>
            <a:ext cx="0" cy="540874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8048632" y="2783068"/>
            <a:ext cx="459272" cy="54913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 flipH="1">
            <a:off x="8367136" y="2296842"/>
            <a:ext cx="131005" cy="486226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040564" y="2938695"/>
            <a:ext cx="585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RE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8098779" y="2296842"/>
            <a:ext cx="62369" cy="448782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923909" y="1844337"/>
            <a:ext cx="583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2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8281890" y="3420415"/>
            <a:ext cx="0" cy="540874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10008493" y="2849738"/>
            <a:ext cx="459272" cy="54913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58" name="Straight Arrow Connector 57"/>
          <p:cNvCxnSpPr/>
          <p:nvPr/>
        </p:nvCxnSpPr>
        <p:spPr>
          <a:xfrm flipH="1">
            <a:off x="10326997" y="2363512"/>
            <a:ext cx="131005" cy="486226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0000425" y="3005365"/>
            <a:ext cx="585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RE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0058640" y="2363512"/>
            <a:ext cx="62369" cy="448782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9883770" y="1911007"/>
            <a:ext cx="583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N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10241751" y="3487085"/>
            <a:ext cx="0" cy="540874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564" y="1874493"/>
            <a:ext cx="313575" cy="324463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500" y="1857947"/>
            <a:ext cx="313575" cy="324463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212" y="1912937"/>
            <a:ext cx="313575" cy="324463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421" y="1939753"/>
            <a:ext cx="313575" cy="3244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930669" y="2655415"/>
            <a:ext cx="1077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prstClr val="black"/>
                </a:solidFill>
              </a:rPr>
              <a:t>…</a:t>
            </a:r>
            <a:endParaRPr lang="en-US" sz="4000" dirty="0">
              <a:solidFill>
                <a:prstClr val="black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 flipV="1">
            <a:off x="5903469" y="4037385"/>
            <a:ext cx="692228" cy="591334"/>
          </a:xfrm>
          <a:prstGeom prst="rect">
            <a:avLst/>
          </a:prstGeom>
          <a:solidFill>
            <a:schemeClr val="tx1"/>
          </a:solidFill>
          <a:ln w="57150"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threePt" dir="t"/>
          </a:scene3d>
          <a:sp3d extrusionH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886246" y="4009887"/>
            <a:ext cx="857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Miller-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Shi</a:t>
            </a:r>
          </a:p>
        </p:txBody>
      </p:sp>
      <p:sp>
        <p:nvSpPr>
          <p:cNvPr id="62" name="Rectangle 61"/>
          <p:cNvSpPr/>
          <p:nvPr/>
        </p:nvSpPr>
        <p:spPr>
          <a:xfrm flipV="1">
            <a:off x="7934288" y="3997073"/>
            <a:ext cx="692228" cy="591334"/>
          </a:xfrm>
          <a:prstGeom prst="rect">
            <a:avLst/>
          </a:prstGeom>
          <a:solidFill>
            <a:schemeClr val="tx1"/>
          </a:solidFill>
          <a:ln w="57150"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threePt" dir="t"/>
          </a:scene3d>
          <a:sp3d extrusionH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 flipV="1">
            <a:off x="9892015" y="4042746"/>
            <a:ext cx="692228" cy="591334"/>
          </a:xfrm>
          <a:prstGeom prst="rect">
            <a:avLst/>
          </a:prstGeom>
          <a:solidFill>
            <a:schemeClr val="tx1"/>
          </a:solidFill>
          <a:ln w="57150"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threePt" dir="t"/>
          </a:scene3d>
          <a:sp3d extrusionH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 flipV="1">
            <a:off x="6957138" y="4020840"/>
            <a:ext cx="692228" cy="591334"/>
          </a:xfrm>
          <a:prstGeom prst="rect">
            <a:avLst/>
          </a:prstGeom>
          <a:solidFill>
            <a:schemeClr val="tx1"/>
          </a:solidFill>
          <a:ln w="57150">
            <a:solidFill>
              <a:schemeClr val="accent1"/>
            </a:solidFill>
          </a:ln>
          <a:scene3d>
            <a:camera prst="orthographicFront">
              <a:rot lat="0" lon="0" rev="0"/>
            </a:camera>
            <a:lightRig rig="threePt" dir="t"/>
          </a:scene3d>
          <a:sp3d extrusionH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6922846" y="3993341"/>
            <a:ext cx="857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Miller-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Shi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883047" y="3982388"/>
            <a:ext cx="857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Miller-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Shi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9864562" y="4009887"/>
            <a:ext cx="857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Miller-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Shi</a:t>
            </a:r>
          </a:p>
        </p:txBody>
      </p:sp>
      <p:cxnSp>
        <p:nvCxnSpPr>
          <p:cNvPr id="74" name="Straight Arrow Connector 73"/>
          <p:cNvCxnSpPr/>
          <p:nvPr/>
        </p:nvCxnSpPr>
        <p:spPr>
          <a:xfrm>
            <a:off x="6194333" y="4593954"/>
            <a:ext cx="1739955" cy="684724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7233269" y="4639672"/>
            <a:ext cx="982637" cy="639006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8311885" y="4639672"/>
            <a:ext cx="186256" cy="639006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>
            <a:off x="8793007" y="4706342"/>
            <a:ext cx="1478739" cy="572336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7624907" y="5278678"/>
            <a:ext cx="1551040" cy="60582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7777009" y="5452825"/>
            <a:ext cx="2031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Bitwise XOR</a:t>
            </a:r>
            <a:endParaRPr lang="en-US" dirty="0"/>
          </a:p>
        </p:txBody>
      </p:sp>
      <p:cxnSp>
        <p:nvCxnSpPr>
          <p:cNvPr id="80" name="Straight Arrow Connector 79"/>
          <p:cNvCxnSpPr/>
          <p:nvPr/>
        </p:nvCxnSpPr>
        <p:spPr>
          <a:xfrm>
            <a:off x="8420652" y="5939803"/>
            <a:ext cx="11986" cy="301539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41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799" y="210332"/>
            <a:ext cx="9144000" cy="1641490"/>
          </a:xfrm>
        </p:spPr>
        <p:txBody>
          <a:bodyPr>
            <a:noAutofit/>
          </a:bodyPr>
          <a:lstStyle/>
          <a:p>
            <a:r>
              <a:rPr lang="en-US" sz="7200" dirty="0" smtClean="0"/>
              <a:t/>
            </a:r>
            <a:br>
              <a:rPr lang="en-US" sz="7200" dirty="0" smtClean="0"/>
            </a:br>
            <a:r>
              <a:rPr lang="en-US" sz="7200" dirty="0" smtClean="0"/>
              <a:t>Further Directions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37921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268308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A Challenge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9472320" y="2210288"/>
            <a:ext cx="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/>
          <p:cNvSpPr txBox="1">
            <a:spLocks/>
          </p:cNvSpPr>
          <p:nvPr/>
        </p:nvSpPr>
        <p:spPr>
          <a:xfrm>
            <a:off x="676359" y="1896789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>
                <a:solidFill>
                  <a:srgbClr val="C00000"/>
                </a:solidFill>
                <a:cs typeface="Aparajita" panose="020B0604020202020204" pitchFamily="34" charset="0"/>
              </a:rPr>
              <a:t>Find the nonlocal games which optimize the noise-tolerance for Miller-Shi 2014.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>
              <a:solidFill>
                <a:srgbClr val="C00000"/>
              </a:solidFill>
              <a:cs typeface="Aparajita" panose="020B0604020202020204" pitchFamily="34" charset="0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C00000"/>
                </a:solidFill>
                <a:cs typeface="Aparajita" panose="020B0604020202020204" pitchFamily="34" charset="0"/>
              </a:rPr>
              <a:t>                                                                                 </a:t>
            </a:r>
            <a:r>
              <a:rPr lang="en-US" sz="3200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smtClean="0">
                <a:solidFill>
                  <a:schemeClr val="bg2"/>
                </a:solidFill>
                <a:latin typeface="+mj-lt"/>
                <a:cs typeface="Courier New" panose="02070309020205020404" pitchFamily="49" charset="0"/>
              </a:rPr>
              <a:t>(Section I.3 in       </a:t>
            </a:r>
            <a:r>
              <a:rPr lang="en-US" sz="3200" b="1" dirty="0" smtClean="0">
                <a:solidFill>
                  <a:schemeClr val="bg2"/>
                </a:solidFill>
                <a:latin typeface="+mj-lt"/>
                <a:cs typeface="Courier New" panose="02070309020205020404" pitchFamily="49" charset="0"/>
              </a:rPr>
              <a:t>                                                                                                     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bg2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3200" b="1" dirty="0" smtClean="0">
                <a:solidFill>
                  <a:schemeClr val="bg2"/>
                </a:solidFill>
                <a:latin typeface="+mj-lt"/>
                <a:cs typeface="Courier New" panose="02070309020205020404" pitchFamily="49" charset="0"/>
              </a:rPr>
              <a:t>                                                                                arXiv:1402.0489.)</a:t>
            </a:r>
            <a:endParaRPr lang="en-US" sz="3200" dirty="0">
              <a:solidFill>
                <a:srgbClr val="C00000"/>
              </a:solidFill>
              <a:cs typeface="Aparajita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 smtClean="0">
              <a:solidFill>
                <a:srgbClr val="C00000"/>
              </a:solidFill>
              <a:cs typeface="Aparajita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 smtClean="0">
              <a:solidFill>
                <a:schemeClr val="bg2"/>
              </a:solidFill>
              <a:cs typeface="Aparajita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>
                <a:solidFill>
                  <a:schemeClr val="bg2"/>
                </a:solidFill>
                <a:cs typeface="Aparajita" panose="020B0604020202020204" pitchFamily="34" charset="0"/>
              </a:rPr>
              <a:t>This part of the paper  is very preliminary—improve it!</a:t>
            </a:r>
            <a:endParaRPr lang="en-US" sz="3200" dirty="0">
              <a:solidFill>
                <a:schemeClr val="bg2"/>
              </a:solidFill>
              <a:cs typeface="Aparajita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874" y="2927818"/>
            <a:ext cx="5091761" cy="22892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219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268308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The Dream: A Perfect Untrusted-Device Extractor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9472320" y="2210288"/>
            <a:ext cx="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/>
          <p:cNvSpPr txBox="1">
            <a:spLocks/>
          </p:cNvSpPr>
          <p:nvPr/>
        </p:nvSpPr>
        <p:spPr>
          <a:xfrm>
            <a:off x="676359" y="1896789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>
                <a:solidFill>
                  <a:srgbClr val="455F51"/>
                </a:solidFill>
                <a:cs typeface="Aparajita" panose="020B0604020202020204" pitchFamily="34" charset="0"/>
              </a:rPr>
              <a:t>Find a randomness amplification protocol with all of the following: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>
                <a:solidFill>
                  <a:srgbClr val="455F51"/>
                </a:solidFill>
                <a:cs typeface="Aparajita" panose="020B0604020202020204" pitchFamily="34" charset="0"/>
              </a:rPr>
              <a:t>       * Arbitrary min-entropy source.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>
                <a:solidFill>
                  <a:srgbClr val="455F51"/>
                </a:solidFill>
                <a:cs typeface="Aparajita" panose="020B0604020202020204" pitchFamily="34" charset="0"/>
              </a:rPr>
              <a:t>       * A constant number of device components.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solidFill>
                  <a:srgbClr val="455F51"/>
                </a:solidFill>
                <a:cs typeface="Aparajita" panose="020B0604020202020204" pitchFamily="34" charset="0"/>
              </a:rPr>
              <a:t> </a:t>
            </a:r>
            <a:r>
              <a:rPr lang="en-US" sz="3200" dirty="0" smtClean="0">
                <a:solidFill>
                  <a:srgbClr val="455F51"/>
                </a:solidFill>
                <a:cs typeface="Aparajita" panose="020B0604020202020204" pitchFamily="34" charset="0"/>
              </a:rPr>
              <a:t>      * Cryptographic security.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solidFill>
                  <a:srgbClr val="455F51"/>
                </a:solidFill>
                <a:cs typeface="Aparajita" panose="020B0604020202020204" pitchFamily="34" charset="0"/>
              </a:rPr>
              <a:t> </a:t>
            </a:r>
            <a:r>
              <a:rPr lang="en-US" sz="3200" dirty="0" smtClean="0">
                <a:solidFill>
                  <a:srgbClr val="455F51"/>
                </a:solidFill>
                <a:cs typeface="Aparajita" panose="020B0604020202020204" pitchFamily="34" charset="0"/>
              </a:rPr>
              <a:t>      * Robustness.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solidFill>
                  <a:srgbClr val="455F51"/>
                </a:solidFill>
                <a:cs typeface="Aparajita" panose="020B0604020202020204" pitchFamily="34" charset="0"/>
              </a:rPr>
              <a:t> </a:t>
            </a:r>
            <a:r>
              <a:rPr lang="en-US" sz="3200" dirty="0" smtClean="0">
                <a:solidFill>
                  <a:srgbClr val="455F51"/>
                </a:solidFill>
                <a:cs typeface="Aparajita" panose="020B0604020202020204" pitchFamily="34" charset="0"/>
              </a:rPr>
              <a:t>      * Constant quantum memory.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solidFill>
                  <a:srgbClr val="455F51"/>
                </a:solidFill>
                <a:cs typeface="Aparajita" panose="020B0604020202020204" pitchFamily="34" charset="0"/>
              </a:rPr>
              <a:t> </a:t>
            </a:r>
            <a:r>
              <a:rPr lang="en-US" sz="3200" dirty="0" smtClean="0">
                <a:solidFill>
                  <a:srgbClr val="455F51"/>
                </a:solidFill>
                <a:cs typeface="Aparajita" panose="020B0604020202020204" pitchFamily="34" charset="0"/>
              </a:rPr>
              <a:t>      * Exponential expansion.    </a:t>
            </a:r>
          </a:p>
        </p:txBody>
      </p:sp>
    </p:spTree>
    <p:extLst>
      <p:ext uri="{BB962C8B-B14F-4D97-AF65-F5344CB8AC3E}">
        <p14:creationId xmlns:p14="http://schemas.microsoft.com/office/powerpoint/2010/main" val="376648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268308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Other species of physical extractors?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>
              <a:solidFill>
                <a:srgbClr val="455F51"/>
              </a:solidFill>
              <a:cs typeface="Aparajita" panose="020B0604020202020204" pitchFamily="34" charset="0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9472320" y="2210288"/>
            <a:ext cx="0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/>
          <p:cNvSpPr txBox="1">
            <a:spLocks/>
          </p:cNvSpPr>
          <p:nvPr/>
        </p:nvSpPr>
        <p:spPr>
          <a:xfrm>
            <a:off x="1051609" y="4329091"/>
            <a:ext cx="10233800" cy="1948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00" dirty="0">
                <a:solidFill>
                  <a:schemeClr val="bg2"/>
                </a:solidFill>
              </a:rPr>
              <a:t>Allow “physical sources” </a:t>
            </a:r>
          </a:p>
          <a:p>
            <a:r>
              <a:rPr lang="en-US" sz="3400" dirty="0" smtClean="0">
                <a:solidFill>
                  <a:schemeClr val="bg2"/>
                </a:solidFill>
              </a:rPr>
              <a:t>Base security of the validity of physical theory               </a:t>
            </a:r>
          </a:p>
          <a:p>
            <a:r>
              <a:rPr lang="en-US" sz="3400" dirty="0" smtClean="0">
                <a:solidFill>
                  <a:schemeClr val="bg2"/>
                </a:solidFill>
              </a:rPr>
              <a:t>Any different systems than untrusted q. devices?</a:t>
            </a:r>
            <a:endParaRPr lang="en-US" sz="3400" dirty="0" smtClean="0">
              <a:solidFill>
                <a:schemeClr val="bg2"/>
              </a:solidFill>
              <a:cs typeface="Aparajita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428" y="1564418"/>
            <a:ext cx="9117841" cy="264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73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365125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699" y="365125"/>
            <a:ext cx="10988675" cy="13255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Limitations of the classical theory </a:t>
            </a:r>
            <a:endParaRPr lang="en-US" sz="3300" dirty="0">
              <a:solidFill>
                <a:schemeClr val="bg2"/>
              </a:solidFill>
              <a:cs typeface="Aparajita" panose="020B060402020202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77588" y="1516063"/>
            <a:ext cx="42690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FF0000"/>
                </a:solidFill>
                <a:cs typeface="Aparajita" panose="020B0604020202020204" pitchFamily="34" charset="0"/>
              </a:rPr>
              <a:t>Deterministic extraction (=single source) is </a:t>
            </a:r>
            <a:br>
              <a:rPr lang="en-US" sz="3200" dirty="0" smtClean="0">
                <a:solidFill>
                  <a:srgbClr val="FF0000"/>
                </a:solidFill>
                <a:cs typeface="Aparajita" panose="020B0604020202020204" pitchFamily="34" charset="0"/>
              </a:rPr>
            </a:br>
            <a:r>
              <a:rPr lang="en-US" sz="3200" dirty="0" smtClean="0">
                <a:solidFill>
                  <a:srgbClr val="FF0000"/>
                </a:solidFill>
                <a:cs typeface="Aparajita" panose="020B0604020202020204" pitchFamily="34" charset="0"/>
              </a:rPr>
              <a:t>impossible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SV source: x</a:t>
            </a:r>
            <a:r>
              <a:rPr lang="en-US" baseline="-25000" dirty="0" smtClean="0">
                <a:solidFill>
                  <a:schemeClr val="bg2"/>
                </a:solidFill>
                <a:cs typeface="Aparajita" panose="020B0604020202020204" pitchFamily="34" charset="0"/>
              </a:rPr>
              <a:t>1</a:t>
            </a:r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,x</a:t>
            </a:r>
            <a:r>
              <a:rPr lang="en-US" baseline="-25000" dirty="0" smtClean="0">
                <a:solidFill>
                  <a:schemeClr val="bg2"/>
                </a:solidFill>
                <a:cs typeface="Aparajita" panose="020B0604020202020204" pitchFamily="34" charset="0"/>
              </a:rPr>
              <a:t>2</a:t>
            </a:r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,…,</a:t>
            </a:r>
            <a:r>
              <a:rPr lang="en-US" dirty="0" err="1" smtClean="0">
                <a:solidFill>
                  <a:schemeClr val="bg2"/>
                </a:solidFill>
                <a:cs typeface="Aparajita" panose="020B0604020202020204" pitchFamily="34" charset="0"/>
              </a:rPr>
              <a:t>x</a:t>
            </a:r>
            <a:r>
              <a:rPr lang="en-US" baseline="-25000" dirty="0" err="1" smtClean="0">
                <a:solidFill>
                  <a:schemeClr val="bg2"/>
                </a:solidFill>
                <a:cs typeface="Aparajita" panose="020B0604020202020204" pitchFamily="34" charset="0"/>
              </a:rPr>
              <a:t>n</a:t>
            </a:r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,…,each bit x</a:t>
            </a:r>
            <a:r>
              <a:rPr lang="en-US" baseline="-25000" dirty="0" smtClean="0">
                <a:solidFill>
                  <a:schemeClr val="bg2"/>
                </a:solidFill>
                <a:cs typeface="Aparajita" panose="020B0604020202020204" pitchFamily="34" charset="0"/>
              </a:rPr>
              <a:t>i </a:t>
            </a:r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has a bounded bias conditioned on previous bits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Highly random: linear min-entropy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Can’t even extract 1 bit of true randomness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5" y="3926512"/>
            <a:ext cx="6699250" cy="24742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83125" y="1460500"/>
            <a:ext cx="63976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>
                <a:solidFill>
                  <a:srgbClr val="FF0000"/>
                </a:solidFill>
                <a:cs typeface="Aparajita" panose="020B0604020202020204" pitchFamily="34" charset="0"/>
              </a:rPr>
              <a:t>Two independent sources are required!</a:t>
            </a:r>
          </a:p>
          <a:p>
            <a:pPr lvl="1"/>
            <a:r>
              <a:rPr lang="en-US" sz="2800" dirty="0">
                <a:solidFill>
                  <a:schemeClr val="bg2"/>
                </a:solidFill>
                <a:cs typeface="Aparajita" panose="020B0604020202020204" pitchFamily="34" charset="0"/>
              </a:rPr>
              <a:t>All two-source extract fail to extract 1 bit on some constant-bit correlated </a:t>
            </a:r>
            <a:r>
              <a:rPr lang="en-US" sz="2800" dirty="0" smtClean="0">
                <a:solidFill>
                  <a:schemeClr val="bg2"/>
                </a:solidFill>
                <a:cs typeface="Aparajita" panose="020B0604020202020204" pitchFamily="34" charset="0"/>
              </a:rPr>
              <a:t>sources</a:t>
            </a:r>
            <a:endParaRPr lang="en-US" sz="2800" dirty="0" smtClean="0">
              <a:solidFill>
                <a:srgbClr val="FF0000"/>
              </a:solidFill>
              <a:cs typeface="Aparajita" panose="020B060402020202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FF0000"/>
                </a:solidFill>
                <a:cs typeface="Aparajita" panose="020B0604020202020204" pitchFamily="34" charset="0"/>
              </a:rPr>
              <a:t>Impossible </a:t>
            </a:r>
            <a:r>
              <a:rPr lang="en-US" sz="2800" dirty="0">
                <a:solidFill>
                  <a:srgbClr val="FF0000"/>
                </a:solidFill>
                <a:cs typeface="Aparajita" panose="020B0604020202020204" pitchFamily="34" charset="0"/>
              </a:rPr>
              <a:t>to check independence!</a:t>
            </a:r>
          </a:p>
          <a:p>
            <a:pPr marL="285750" indent="-285750">
              <a:buFont typeface="Arial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798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799" y="210332"/>
            <a:ext cx="9144000" cy="1641490"/>
          </a:xfrm>
        </p:spPr>
        <p:txBody>
          <a:bodyPr>
            <a:noAutofit/>
          </a:bodyPr>
          <a:lstStyle/>
          <a:p>
            <a:r>
              <a:rPr lang="en-US" sz="7200" dirty="0" smtClean="0"/>
              <a:t>Special thanks to</a:t>
            </a:r>
            <a:br>
              <a:rPr lang="en-US" sz="7200" dirty="0" smtClean="0"/>
            </a:br>
            <a:endParaRPr 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0943" y="1632857"/>
            <a:ext cx="9144000" cy="445918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Brett </a:t>
            </a:r>
            <a:r>
              <a:rPr lang="en-US" dirty="0" err="1" smtClean="0"/>
              <a:t>Hemenway</a:t>
            </a:r>
            <a:endParaRPr lang="en-US" dirty="0" smtClean="0"/>
          </a:p>
          <a:p>
            <a:r>
              <a:rPr lang="en-US" dirty="0" smtClean="0"/>
              <a:t>Thomas </a:t>
            </a:r>
            <a:r>
              <a:rPr lang="en-US" dirty="0" err="1" smtClean="0"/>
              <a:t>Vidick</a:t>
            </a:r>
            <a:endParaRPr lang="en-US" dirty="0" smtClean="0"/>
          </a:p>
          <a:p>
            <a:r>
              <a:rPr lang="en-US" dirty="0" smtClean="0"/>
              <a:t>Qi Cheng</a:t>
            </a:r>
          </a:p>
          <a:p>
            <a:r>
              <a:rPr lang="en-US" dirty="0" err="1" smtClean="0"/>
              <a:t>Venkatesan</a:t>
            </a:r>
            <a:r>
              <a:rPr lang="en-US" dirty="0" smtClean="0"/>
              <a:t> </a:t>
            </a:r>
            <a:r>
              <a:rPr lang="en-US" dirty="0" err="1" smtClean="0"/>
              <a:t>Guruswami</a:t>
            </a:r>
            <a:endParaRPr lang="en-US" dirty="0" smtClean="0"/>
          </a:p>
          <a:p>
            <a:r>
              <a:rPr lang="en-US" dirty="0" smtClean="0"/>
              <a:t>Ryan </a:t>
            </a:r>
            <a:r>
              <a:rPr lang="en-US" dirty="0" err="1" smtClean="0"/>
              <a:t>Landay</a:t>
            </a:r>
            <a:endParaRPr lang="en-US" dirty="0" smtClean="0"/>
          </a:p>
          <a:p>
            <a:r>
              <a:rPr lang="en-US" dirty="0" smtClean="0"/>
              <a:t>Evan Noon</a:t>
            </a:r>
          </a:p>
          <a:p>
            <a:endParaRPr lang="en-US" dirty="0"/>
          </a:p>
          <a:p>
            <a:r>
              <a:rPr lang="en-US" dirty="0"/>
              <a:t>a</a:t>
            </a:r>
            <a:r>
              <a:rPr lang="en-US" dirty="0" smtClean="0"/>
              <a:t>nd the QIP research group</a:t>
            </a:r>
          </a:p>
          <a:p>
            <a:r>
              <a:rPr lang="en-US" dirty="0" smtClean="0"/>
              <a:t>at the University of Michigan.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26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4" y="365125"/>
            <a:ext cx="11231218" cy="60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  <a:cs typeface="Aparajita" panose="020B0604020202020204" pitchFamily="34" charset="0"/>
              </a:rPr>
              <a:t>Quantum solution?</a:t>
            </a:r>
            <a:endParaRPr lang="en-US" dirty="0">
              <a:solidFill>
                <a:schemeClr val="bg2"/>
              </a:solidFill>
              <a:cs typeface="Aparajita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41325" y="1612900"/>
            <a:ext cx="8724900" cy="4489450"/>
            <a:chOff x="441325" y="1612900"/>
            <a:chExt cx="8724900" cy="448945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325" y="5010150"/>
              <a:ext cx="8724900" cy="10922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1612900"/>
              <a:ext cx="6197600" cy="12065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71750" y="2803525"/>
              <a:ext cx="2400300" cy="2095500"/>
            </a:xfrm>
            <a:prstGeom prst="rect">
              <a:avLst/>
            </a:prstGeom>
          </p:spPr>
        </p:pic>
      </p:grpSp>
      <p:sp>
        <p:nvSpPr>
          <p:cNvPr id="8" name="Content Placeholder 2"/>
          <p:cNvSpPr txBox="1">
            <a:spLocks/>
          </p:cNvSpPr>
          <p:nvPr/>
        </p:nvSpPr>
        <p:spPr>
          <a:xfrm>
            <a:off x="6540499" y="1595438"/>
            <a:ext cx="444076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chemeClr val="bg2"/>
                </a:solidFill>
                <a:cs typeface="Aparajita" panose="020B0604020202020204" pitchFamily="34" charset="0"/>
              </a:rPr>
              <a:t>Q. theory has true randomness in its postulates</a:t>
            </a:r>
          </a:p>
          <a:p>
            <a:r>
              <a:rPr lang="en-US" sz="3200" dirty="0">
                <a:solidFill>
                  <a:schemeClr val="bg2"/>
                </a:solidFill>
                <a:cs typeface="Aparajita" panose="020B0604020202020204" pitchFamily="34" charset="0"/>
              </a:rPr>
              <a:t>U</a:t>
            </a:r>
            <a:r>
              <a:rPr lang="en-US" sz="3200" dirty="0" smtClean="0">
                <a:solidFill>
                  <a:schemeClr val="bg2"/>
                </a:solidFill>
                <a:cs typeface="Aparajita" panose="020B0604020202020204" pitchFamily="34" charset="0"/>
              </a:rPr>
              <a:t>sed in theoretical constructions (</a:t>
            </a:r>
            <a:r>
              <a:rPr lang="en-US" sz="3200" dirty="0">
                <a:solidFill>
                  <a:schemeClr val="bg2"/>
                </a:solidFill>
                <a:cs typeface="Aparajita" panose="020B0604020202020204" pitchFamily="34" charset="0"/>
              </a:rPr>
              <a:t>e.g., in QKD.</a:t>
            </a:r>
            <a:r>
              <a:rPr lang="en-US" sz="3200" dirty="0" smtClean="0">
                <a:solidFill>
                  <a:schemeClr val="bg2"/>
                </a:solidFill>
                <a:cs typeface="Aparajita" panose="020B0604020202020204" pitchFamily="34" charset="0"/>
              </a:rPr>
              <a:t>)</a:t>
            </a:r>
          </a:p>
          <a:p>
            <a:r>
              <a:rPr lang="en-US" sz="3200" dirty="0" smtClean="0">
                <a:solidFill>
                  <a:schemeClr val="bg2"/>
                </a:solidFill>
                <a:cs typeface="Aparajita" panose="020B0604020202020204" pitchFamily="34" charset="0"/>
              </a:rPr>
              <a:t>Commercial products available</a:t>
            </a:r>
          </a:p>
        </p:txBody>
      </p:sp>
    </p:spTree>
    <p:extLst>
      <p:ext uri="{BB962C8B-B14F-4D97-AF65-F5344CB8AC3E}">
        <p14:creationId xmlns:p14="http://schemas.microsoft.com/office/powerpoint/2010/main" val="125364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TC104033923[[fn=Depth]]</Template>
  <TotalTime>2708</TotalTime>
  <Words>3949</Words>
  <Application>Microsoft Office PowerPoint</Application>
  <PresentationFormat>Widescreen</PresentationFormat>
  <Paragraphs>1164</Paragraphs>
  <Slides>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92" baseType="lpstr">
      <vt:lpstr>SimSun</vt:lpstr>
      <vt:lpstr>Aparajita</vt:lpstr>
      <vt:lpstr>Arial</vt:lpstr>
      <vt:lpstr>Calibri</vt:lpstr>
      <vt:lpstr>Corbel</vt:lpstr>
      <vt:lpstr>Courier New</vt:lpstr>
      <vt:lpstr>Mangal</vt:lpstr>
      <vt:lpstr>Symbol</vt:lpstr>
      <vt:lpstr>Tahoma</vt:lpstr>
      <vt:lpstr>Times New Roman</vt:lpstr>
      <vt:lpstr>Wingdings</vt:lpstr>
      <vt:lpstr>Depth</vt:lpstr>
      <vt:lpstr>PowerPoint Presentation</vt:lpstr>
      <vt:lpstr>Outline</vt:lpstr>
      <vt:lpstr>Randomness!  We need it.</vt:lpstr>
      <vt:lpstr>We are not always getting it ….</vt:lpstr>
      <vt:lpstr>We are not always getting it ….</vt:lpstr>
      <vt:lpstr>How do we know when it’s random?</vt:lpstr>
      <vt:lpstr>Randomness extraction</vt:lpstr>
      <vt:lpstr>Limitations of the classical theory </vt:lpstr>
      <vt:lpstr>Quantum solution?</vt:lpstr>
      <vt:lpstr>At the cost of trust …</vt:lpstr>
      <vt:lpstr>Untrusted Quantum Devices</vt:lpstr>
      <vt:lpstr>Randomness Expansion (following Colbeck 2006, Colbeck &amp; Kent 2011)</vt:lpstr>
      <vt:lpstr>Randomness Expansion</vt:lpstr>
      <vt:lpstr>Randomness Expansion</vt:lpstr>
      <vt:lpstr>Randomness from UD: Randomness Amplification [Colbeck-Renner’12]</vt:lpstr>
      <vt:lpstr> Untrusted-Device Extraction  </vt:lpstr>
      <vt:lpstr>Untrusted-Device Extractor: A Unifying Framework [Chung-Shi-Wu’14]</vt:lpstr>
      <vt:lpstr>Expansion and amplification as UD Extractors</vt:lpstr>
      <vt:lpstr>UD Extractors: Goals</vt:lpstr>
      <vt:lpstr>New Central Question: How to construct UD extractors with optimal parameters?  </vt:lpstr>
      <vt:lpstr> Our Results  </vt:lpstr>
      <vt:lpstr>Randomness Expansion Miller-Shi (2014)</vt:lpstr>
      <vt:lpstr>Randomness Expansion Miller-Shi (2014)</vt:lpstr>
      <vt:lpstr>Seeded UD Extractor (Randomness Expansion) Miller-Shi (2014)</vt:lpstr>
      <vt:lpstr>Seeded UD Extractor (Randomness Expansion) Miller-Shi (2014)</vt:lpstr>
      <vt:lpstr>Quantum Key Distribution Miller-Shi (2014)</vt:lpstr>
      <vt:lpstr>Example of parameters achievable in Miller-Shi</vt:lpstr>
      <vt:lpstr>Seedless UD Extractor (Randomness Amplification) Chung-Shi-Wu (2014)</vt:lpstr>
      <vt:lpstr>Example of parameters achievable in Chung-Shi-Wu</vt:lpstr>
      <vt:lpstr>Robust Unbounded Expansion Using 2 Devices</vt:lpstr>
      <vt:lpstr>Robust Unbounded Expansion Using 2 Devices</vt:lpstr>
      <vt:lpstr>Robust Unbounded Expansion Using 2 Devices</vt:lpstr>
      <vt:lpstr>Robust Unbounded Expansion Using 2 Devices</vt:lpstr>
      <vt:lpstr>Robust Unbounded Expansion from any min-entropy source</vt:lpstr>
      <vt:lpstr> Miller, Shi (2014)  Robust Exponential Randomness Expansion with Full Security</vt:lpstr>
      <vt:lpstr>Seeded UD Extractor (Randomness Expansion) Miller-Shi (2014)</vt:lpstr>
      <vt:lpstr>Randomness Expansion</vt:lpstr>
      <vt:lpstr>Randomness Expansion</vt:lpstr>
      <vt:lpstr> </vt:lpstr>
      <vt:lpstr>Handling Device Failures</vt:lpstr>
      <vt:lpstr>Randomness Expansion</vt:lpstr>
      <vt:lpstr>Randomness Expansion</vt:lpstr>
      <vt:lpstr>Randomness Expansion</vt:lpstr>
      <vt:lpstr>Robust Self-Testing</vt:lpstr>
      <vt:lpstr>Self-Testing</vt:lpstr>
      <vt:lpstr>Trusted Measurement Devices</vt:lpstr>
      <vt:lpstr>Trusted Measurement Devices</vt:lpstr>
      <vt:lpstr>Simulating Trusted Measurements</vt:lpstr>
      <vt:lpstr>Simulating Trusted Measurements</vt:lpstr>
      <vt:lpstr>Simulating Trusted Measurements</vt:lpstr>
      <vt:lpstr>Simulating Trusted Measurements</vt:lpstr>
      <vt:lpstr>Simulating Trusted Measurements</vt:lpstr>
      <vt:lpstr> </vt:lpstr>
      <vt:lpstr>The right measure of randomness</vt:lpstr>
      <vt:lpstr>The right measure of randomness</vt:lpstr>
      <vt:lpstr>The right measure of randomness</vt:lpstr>
      <vt:lpstr>An Uncertainty Principle (The Flux Capacitor)</vt:lpstr>
      <vt:lpstr>An Uncertainty Principle (The Flux Capacitor)</vt:lpstr>
      <vt:lpstr>Putting it all together</vt:lpstr>
      <vt:lpstr>Putting it all together</vt:lpstr>
      <vt:lpstr>Quantum Key Distribution</vt:lpstr>
      <vt:lpstr> Chung, Shi, Wu (2014)  Seedless Untrusted- Device Randomness Extraction </vt:lpstr>
      <vt:lpstr>Seedless UD Extractor (Randomness Amplification) Chung-Shi-Wu (2014)</vt:lpstr>
      <vt:lpstr>Creating the CSW Protocol</vt:lpstr>
      <vt:lpstr>Creating the CSW Protocol</vt:lpstr>
      <vt:lpstr>Creating the CSW Protocol</vt:lpstr>
      <vt:lpstr>Creating the CSW Protocol</vt:lpstr>
      <vt:lpstr>Creating the CSW Protocol</vt:lpstr>
      <vt:lpstr>Quantum Somewhere Randomness</vt:lpstr>
      <vt:lpstr>Decoupling</vt:lpstr>
      <vt:lpstr>Decoupling</vt:lpstr>
      <vt:lpstr>Decoupling</vt:lpstr>
      <vt:lpstr>Decoupling</vt:lpstr>
      <vt:lpstr>Decoupling</vt:lpstr>
      <vt:lpstr>Decoupling</vt:lpstr>
      <vt:lpstr> Further Directions</vt:lpstr>
      <vt:lpstr>A Challenge</vt:lpstr>
      <vt:lpstr>The Dream: A Perfect Untrusted-Device Extractor</vt:lpstr>
      <vt:lpstr>Other species of physical extractors?</vt:lpstr>
      <vt:lpstr>Special thanks to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approaches to quantum random number generation</dc:title>
  <dc:creator>Work</dc:creator>
  <cp:lastModifiedBy>Carl Miller</cp:lastModifiedBy>
  <cp:revision>217</cp:revision>
  <dcterms:created xsi:type="dcterms:W3CDTF">2014-01-30T01:17:55Z</dcterms:created>
  <dcterms:modified xsi:type="dcterms:W3CDTF">2014-02-07T16:13:39Z</dcterms:modified>
</cp:coreProperties>
</file>